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2" r:id="rId2"/>
    <p:sldId id="273" r:id="rId3"/>
    <p:sldId id="264" r:id="rId4"/>
    <p:sldId id="293" r:id="rId5"/>
    <p:sldId id="294" r:id="rId6"/>
    <p:sldId id="295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291" r:id="rId26"/>
    <p:sldId id="316" r:id="rId27"/>
    <p:sldId id="317" r:id="rId28"/>
    <p:sldId id="318" r:id="rId29"/>
    <p:sldId id="272" r:id="rId30"/>
  </p:sldIdLst>
  <p:sldSz cx="12192000" cy="6858000"/>
  <p:notesSz cx="6858000" cy="9144000"/>
  <p:embeddedFontLst>
    <p:embeddedFont>
      <p:font typeface="맑은 고딕" panose="020B0503020000020004" pitchFamily="50" charset="-127"/>
      <p:regular r:id="rId31"/>
      <p:bold r:id="rId32"/>
    </p:embeddedFont>
    <p:embeddedFont>
      <p:font typeface="나눔스퀘어라운드 Bold" panose="020B0600000101010101" charset="-127"/>
      <p:bold r:id="rId33"/>
    </p:embeddedFont>
    <p:embeddedFont>
      <p:font typeface="나눔바른고딕" panose="020B0600000101010101" charset="-127"/>
      <p:regular r:id="rId34"/>
      <p:bold r:id="rId35"/>
    </p:embeddedFont>
    <p:embeddedFont>
      <p:font typeface="HY엽서M" panose="02030600000101010101" pitchFamily="18" charset="-127"/>
      <p:regular r:id="rId36"/>
    </p:embeddedFont>
    <p:embeddedFont>
      <p:font typeface="HY견고딕" panose="02030600000101010101" pitchFamily="18" charset="-127"/>
      <p:regular r:id="rId37"/>
    </p:embeddedFont>
    <p:embeddedFont>
      <p:font typeface="HY헤드라인M" panose="02030600000101010101" pitchFamily="18" charset="-127"/>
      <p:regular r:id="rId38"/>
    </p:embeddedFont>
    <p:embeddedFont>
      <p:font typeface="Cambria" panose="02040503050406030204" pitchFamily="18" charset="0"/>
      <p:regular r:id="rId39"/>
      <p:bold r:id="rId40"/>
      <p:italic r:id="rId41"/>
      <p:boldItalic r:id="rId42"/>
    </p:embeddedFont>
    <p:embeddedFont>
      <p:font typeface="나눔스퀘어라운드 ExtraBold" panose="020B0600000101010101" charset="-127"/>
      <p:bold r:id="rId43"/>
    </p:embeddedFont>
    <p:embeddedFont>
      <p:font typeface="나눔고딕 ExtraBold" panose="020B0600000101010101" charset="-127"/>
      <p:bold r:id="rId44"/>
    </p:embeddedFont>
    <p:embeddedFont>
      <p:font typeface="나눔고딕" panose="020B0600000101010101" charset="-127"/>
      <p:regular r:id="rId45"/>
      <p:bold r:id="rId46"/>
    </p:embeddedFont>
    <p:embeddedFont>
      <p:font typeface="Arial Unicode MS" panose="020B0604020202020204" pitchFamily="50" charset="-127"/>
      <p:regular r:id="rId4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C33"/>
    <a:srgbClr val="292A40"/>
    <a:srgbClr val="373855"/>
    <a:srgbClr val="121628"/>
    <a:srgbClr val="2BEDA8"/>
    <a:srgbClr val="DE3D6E"/>
    <a:srgbClr val="F2FFAF"/>
    <a:srgbClr val="D1FA00"/>
    <a:srgbClr val="B5F9E1"/>
    <a:srgbClr val="8A18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383" autoAdjust="0"/>
    <p:restoredTop sz="94660"/>
  </p:normalViewPr>
  <p:slideViewPr>
    <p:cSldViewPr snapToGrid="0">
      <p:cViewPr varScale="1">
        <p:scale>
          <a:sx n="77" d="100"/>
          <a:sy n="77" d="100"/>
        </p:scale>
        <p:origin x="108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982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32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9581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6780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8111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998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308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955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629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579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941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0481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C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1C284-5924-4ED6-B84C-4F02663D619F}" type="datetimeFigureOut">
              <a:rPr lang="ko-KR" altLang="en-US" smtClean="0"/>
              <a:t>2020-08-06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2AD33-8855-480B-9CEB-FA174E2B9F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454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ww.khgames.co.kr/news/articleView.html?idxno=123344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mobiinside.co.kr/2020/04/21/app-ape-3-3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nocutnews.co.kr/news/5364817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cnbc.sbs.co.kr/article/10000917100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www.idomin.com/news/articleView.html?idxno=220095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biz.chosun.com/site/data/html_dir/2013/07/21/2013072100502.html" TargetMode="External"/><Relationship Id="rId2" Type="http://schemas.openxmlformats.org/officeDocument/2006/relationships/hyperlink" Target="http://game.dailyesports.com/view.php?ud=201206071732310061516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uturekorea.co.kr/news/articleView.html?idxno=35527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e.donga.com/95213/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.news.naver.com/article/018/0004658177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ameand.co.kr/news/articleView.html?idxno=7343" TargetMode="External"/><Relationship Id="rId2" Type="http://schemas.openxmlformats.org/officeDocument/2006/relationships/hyperlink" Target="https://game.donga.com/64037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businesspost.co.kr/BP?command=naver&amp;num=18097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brandbrief.co.kr/news/articleView.html?idxno=3062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eritas-a.com/news/articleView.html?idxno=327079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blog.naver.com/yidongho90/221973261994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n.news.naver.com/article/421/0004752660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blog.naver.com/jbgc01/221998719123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12516" y="-1203767"/>
            <a:ext cx="532436" cy="625033"/>
          </a:xfrm>
          <a:prstGeom prst="rect">
            <a:avLst/>
          </a:prstGeom>
          <a:solidFill>
            <a:srgbClr val="1415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865" y="-1504455"/>
            <a:ext cx="4181475" cy="1057275"/>
          </a:xfrm>
          <a:prstGeom prst="rect">
            <a:avLst/>
          </a:prstGeom>
        </p:spPr>
      </p:pic>
      <p:grpSp>
        <p:nvGrpSpPr>
          <p:cNvPr id="31" name="그룹 30"/>
          <p:cNvGrpSpPr/>
          <p:nvPr/>
        </p:nvGrpSpPr>
        <p:grpSpPr>
          <a:xfrm>
            <a:off x="-890292" y="482112"/>
            <a:ext cx="11628778" cy="7391529"/>
            <a:chOff x="-890292" y="482112"/>
            <a:chExt cx="11628778" cy="7391529"/>
          </a:xfrm>
        </p:grpSpPr>
        <p:sp>
          <p:nvSpPr>
            <p:cNvPr id="9" name="사다리꼴 8"/>
            <p:cNvSpPr/>
            <p:nvPr/>
          </p:nvSpPr>
          <p:spPr>
            <a:xfrm rot="19560000">
              <a:off x="-848620" y="1358758"/>
              <a:ext cx="10779374" cy="508339"/>
            </a:xfrm>
            <a:prstGeom prst="trapezoid">
              <a:avLst>
                <a:gd name="adj" fmla="val 63920"/>
              </a:avLst>
            </a:prstGeom>
            <a:solidFill>
              <a:srgbClr val="D1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/>
            <p:cNvSpPr/>
            <p:nvPr/>
          </p:nvSpPr>
          <p:spPr>
            <a:xfrm rot="19683686">
              <a:off x="97710" y="4202189"/>
              <a:ext cx="478255" cy="528380"/>
            </a:xfrm>
            <a:prstGeom prst="triangle">
              <a:avLst>
                <a:gd name="adj" fmla="val 49170"/>
              </a:avLst>
            </a:prstGeom>
            <a:solidFill>
              <a:srgbClr val="D1FA00"/>
            </a:solidFill>
            <a:ln>
              <a:noFill/>
            </a:ln>
            <a:effectLst>
              <a:outerShdw blurRad="101600" dist="50800" algn="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사다리꼴 11"/>
            <p:cNvSpPr/>
            <p:nvPr/>
          </p:nvSpPr>
          <p:spPr>
            <a:xfrm rot="12788903" flipH="1">
              <a:off x="-890292" y="7365302"/>
              <a:ext cx="11613323" cy="508339"/>
            </a:xfrm>
            <a:prstGeom prst="trapezoid">
              <a:avLst>
                <a:gd name="adj" fmla="val 63920"/>
              </a:avLst>
            </a:prstGeom>
            <a:solidFill>
              <a:srgbClr val="D1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다리꼴 6"/>
            <p:cNvSpPr/>
            <p:nvPr/>
          </p:nvSpPr>
          <p:spPr>
            <a:xfrm rot="19560000">
              <a:off x="-727030" y="482112"/>
              <a:ext cx="9062978" cy="508339"/>
            </a:xfrm>
            <a:prstGeom prst="trapezoid">
              <a:avLst>
                <a:gd name="adj" fmla="val 63920"/>
              </a:avLst>
            </a:prstGeom>
            <a:solidFill>
              <a:srgbClr val="DE3D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사다리꼴 7"/>
            <p:cNvSpPr/>
            <p:nvPr/>
          </p:nvSpPr>
          <p:spPr>
            <a:xfrm rot="19560000">
              <a:off x="-664983" y="1288653"/>
              <a:ext cx="8595184" cy="508339"/>
            </a:xfrm>
            <a:prstGeom prst="trapezoid">
              <a:avLst>
                <a:gd name="adj" fmla="val 63920"/>
              </a:avLst>
            </a:prstGeom>
            <a:solidFill>
              <a:srgbClr val="2BED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/>
            <p:cNvSpPr/>
            <p:nvPr/>
          </p:nvSpPr>
          <p:spPr>
            <a:xfrm rot="19683686">
              <a:off x="78795" y="2833068"/>
              <a:ext cx="478255" cy="528380"/>
            </a:xfrm>
            <a:prstGeom prst="triangle">
              <a:avLst>
                <a:gd name="adj" fmla="val 49170"/>
              </a:avLst>
            </a:prstGeom>
            <a:solidFill>
              <a:srgbClr val="DE3D6E"/>
            </a:solidFill>
            <a:ln>
              <a:noFill/>
            </a:ln>
            <a:effectLst>
              <a:outerShdw blurRad="101600" dist="50800" algn="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9"/>
            <p:cNvSpPr/>
            <p:nvPr/>
          </p:nvSpPr>
          <p:spPr>
            <a:xfrm rot="12788903" flipH="1">
              <a:off x="-882564" y="6020328"/>
              <a:ext cx="11613323" cy="508339"/>
            </a:xfrm>
            <a:prstGeom prst="trapezoid">
              <a:avLst>
                <a:gd name="adj" fmla="val 63920"/>
              </a:avLst>
            </a:prstGeom>
            <a:solidFill>
              <a:srgbClr val="DE3D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/>
            <p:cNvSpPr/>
            <p:nvPr/>
          </p:nvSpPr>
          <p:spPr>
            <a:xfrm rot="19683686">
              <a:off x="96574" y="3515714"/>
              <a:ext cx="478255" cy="528380"/>
            </a:xfrm>
            <a:prstGeom prst="triangle">
              <a:avLst>
                <a:gd name="adj" fmla="val 49170"/>
              </a:avLst>
            </a:prstGeom>
            <a:solidFill>
              <a:srgbClr val="2BEDA8"/>
            </a:solidFill>
            <a:ln>
              <a:noFill/>
            </a:ln>
            <a:effectLst>
              <a:outerShdw blurRad="101600" dist="50800" algn="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0"/>
            <p:cNvSpPr/>
            <p:nvPr/>
          </p:nvSpPr>
          <p:spPr>
            <a:xfrm rot="12788903" flipH="1">
              <a:off x="-874837" y="6694634"/>
              <a:ext cx="11613323" cy="508339"/>
            </a:xfrm>
            <a:prstGeom prst="trapezoid">
              <a:avLst>
                <a:gd name="adj" fmla="val 63920"/>
              </a:avLst>
            </a:prstGeom>
            <a:solidFill>
              <a:srgbClr val="2BED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11395058" y="184848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210 나무고딕 L" panose="02020603020101020101" pitchFamily="18" charset="-127"/>
                <a:ea typeface="210 나무고딕 L" panose="02020603020101020101" pitchFamily="18" charset="-127"/>
              </a:rPr>
              <a:t>JAVA</a:t>
            </a:r>
            <a:endParaRPr lang="ko-KR" altLang="en-US" b="1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210 나무고딕 L" panose="02020603020101020101" pitchFamily="18" charset="-127"/>
              <a:ea typeface="210 나무고딕 L" panose="02020603020101020101" pitchFamily="18" charset="-127"/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8856892" y="3173499"/>
            <a:ext cx="1212807" cy="1212807"/>
          </a:xfrm>
          <a:prstGeom prst="ellipse">
            <a:avLst/>
          </a:prstGeom>
          <a:noFill/>
          <a:ln w="34925">
            <a:solidFill>
              <a:srgbClr val="D6BC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B9B36D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548988" y="2898178"/>
            <a:ext cx="12186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Test</a:t>
            </a:r>
            <a:endParaRPr lang="ko-KR" altLang="en-US" sz="4000" b="1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210 나무고딕 B" panose="02020603020101020101" pitchFamily="18" charset="-127"/>
              <a:ea typeface="210 나무고딕 B" panose="0202060302010102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009485" y="3425959"/>
            <a:ext cx="9076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D6BC50"/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GO</a:t>
            </a:r>
            <a:endParaRPr lang="ko-KR" altLang="en-US" sz="4000" b="1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D6BC50"/>
              </a:solidFill>
              <a:latin typeface="210 나무고딕 B" panose="02020603020101020101" pitchFamily="18" charset="-127"/>
              <a:ea typeface="210 나무고딕 B" panose="0202060302010102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548988" y="4296717"/>
            <a:ext cx="635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exam</a:t>
            </a:r>
            <a:endParaRPr lang="ko-KR" altLang="en-US" sz="160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210 나무고딕 B" panose="02020603020101020101" pitchFamily="18" charset="-127"/>
              <a:ea typeface="210 나무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6169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텍스트 상자 1037"/>
          <p:cNvSpPr txBox="1"/>
          <p:nvPr/>
        </p:nvSpPr>
        <p:spPr>
          <a:xfrm>
            <a:off x="5416275" y="6544889"/>
            <a:ext cx="7872031" cy="26808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ctr">
            <a:spAutoFit/>
          </a:bodyPr>
          <a:lstStyle/>
          <a:p>
            <a:pPr defTabSz="507987">
              <a:lnSpc>
                <a:spcPct val="114999"/>
              </a:lnSpc>
              <a:defRPr/>
            </a:pPr>
            <a:r>
              <a:rPr lang="ko-KR" altLang="en-US" sz="1067" dirty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067" dirty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lang="ko-KR" altLang="en-US" sz="1067" dirty="0">
                <a:solidFill>
                  <a:schemeClr val="bg1"/>
                </a:solidFill>
                <a:latin typeface="나눔고딕"/>
                <a:ea typeface="나눔고딕"/>
              </a:rPr>
              <a:t>게임 시장의 규모 </a:t>
            </a:r>
            <a:r>
              <a:rPr lang="en-US" altLang="ko-KR" sz="1067" dirty="0">
                <a:solidFill>
                  <a:schemeClr val="bg1"/>
                </a:solidFill>
                <a:latin typeface="나눔고딕"/>
                <a:ea typeface="나눔고딕"/>
              </a:rPr>
              <a:t>100</a:t>
            </a:r>
            <a:r>
              <a:rPr lang="ko-KR" altLang="en-US" sz="1067" dirty="0">
                <a:solidFill>
                  <a:schemeClr val="bg1"/>
                </a:solidFill>
                <a:latin typeface="나눔고딕"/>
                <a:ea typeface="나눔고딕"/>
              </a:rPr>
              <a:t>조 이상 </a:t>
            </a:r>
            <a:r>
              <a:rPr lang="en-US" altLang="ko-KR" sz="1067" dirty="0">
                <a:solidFill>
                  <a:schemeClr val="bg1"/>
                </a:solidFill>
                <a:latin typeface="나눔고딕"/>
                <a:ea typeface="나눔고딕"/>
              </a:rPr>
              <a:t>- </a:t>
            </a:r>
            <a:r>
              <a:rPr lang="en-US" altLang="ko-KR" sz="1067" u="sng" dirty="0">
                <a:solidFill>
                  <a:schemeClr val="bg2">
                    <a:lumMod val="25000"/>
                  </a:schemeClr>
                </a:solidFill>
                <a:uFill>
                  <a:solidFill>
                    <a:srgbClr val="0563C1"/>
                  </a:solidFill>
                </a:uFill>
                <a:latin typeface="나눔고딕"/>
                <a:ea typeface="나눔고딕"/>
                <a:hlinkClick r:id="rId2"/>
              </a:rPr>
              <a:t>http://www.khgames.co.kr/news/articleView.html?idxno=123344</a:t>
            </a:r>
            <a:endParaRPr lang="ko-KR" altLang="en-US" sz="1067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</p:txBody>
      </p:sp>
      <p:pic>
        <p:nvPicPr>
          <p:cNvPr id="1042" name="그림 1041"/>
          <p:cNvPicPr>
            <a:picLocks noChangeAspect="1"/>
          </p:cNvPicPr>
          <p:nvPr/>
        </p:nvPicPr>
        <p:blipFill rotWithShape="1">
          <a:blip r:embed="rId3"/>
          <a:srcRect r="11040"/>
          <a:stretch>
            <a:fillRect/>
          </a:stretch>
        </p:blipFill>
        <p:spPr>
          <a:xfrm>
            <a:off x="3633853" y="1320579"/>
            <a:ext cx="4925600" cy="5197603"/>
          </a:xfrm>
          <a:prstGeom prst="rect">
            <a:avLst/>
          </a:prstGeom>
          <a:noFill/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도형 1038"/>
          <p:cNvSpPr/>
          <p:nvPr/>
        </p:nvSpPr>
        <p:spPr>
          <a:xfrm>
            <a:off x="4255020" y="539554"/>
            <a:ext cx="3665185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0" name="텍스트 상자 1039"/>
          <p:cNvSpPr txBox="1"/>
          <p:nvPr/>
        </p:nvSpPr>
        <p:spPr>
          <a:xfrm>
            <a:off x="4447040" y="671704"/>
            <a:ext cx="3281145" cy="461665"/>
          </a:xfrm>
          <a:prstGeom prst="rect">
            <a:avLst/>
          </a:prstGeom>
          <a:solidFill>
            <a:srgbClr val="FFFFC0"/>
          </a:solidFill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# 게임 </a:t>
            </a:r>
            <a:r>
              <a:rPr lang="ko-KR" altLang="en-US" sz="2400" spc="-200">
                <a:solidFill>
                  <a:srgbClr val="FF0000"/>
                </a:solidFill>
                <a:latin typeface="HY헤드라인M"/>
                <a:ea typeface="HY헤드라인M"/>
              </a:rPr>
              <a:t>시장 확대</a:t>
            </a:r>
          </a:p>
        </p:txBody>
      </p:sp>
      <p:cxnSp>
        <p:nvCxnSpPr>
          <p:cNvPr id="3" name="직선 화살표 연결선 2"/>
          <p:cNvCxnSpPr/>
          <p:nvPr/>
        </p:nvCxnSpPr>
        <p:spPr>
          <a:xfrm flipV="1">
            <a:off x="4140142" y="2218268"/>
            <a:ext cx="3932767" cy="1143001"/>
          </a:xfrm>
          <a:prstGeom prst="straightConnector1">
            <a:avLst/>
          </a:prstGeom>
          <a:ln w="12700">
            <a:solidFill>
              <a:srgbClr val="F2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3" name="도형 155"/>
          <p:cNvSpPr/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044" name="텍스트 상자 153"/>
          <p:cNvSpPr txBox="1"/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000" b="1">
                <a:latin typeface="HY헤드라인M"/>
                <a:ea typeface="HY헤드라인M"/>
              </a:rPr>
              <a:t>배경</a:t>
            </a:r>
            <a:endParaRPr lang="ko-KR" altLang="en-US" sz="2267" b="1">
              <a:latin typeface="HY헤드라인M"/>
              <a:ea typeface="HY헤드라인M"/>
            </a:endParaRPr>
          </a:p>
        </p:txBody>
      </p:sp>
    </p:spTree>
    <p:extLst>
      <p:ext uri="{BB962C8B-B14F-4D97-AF65-F5344CB8AC3E}">
        <p14:creationId xmlns:p14="http://schemas.microsoft.com/office/powerpoint/2010/main" val="1980262200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텍스트 상자 1037"/>
          <p:cNvSpPr txBox="1"/>
          <p:nvPr/>
        </p:nvSpPr>
        <p:spPr>
          <a:xfrm>
            <a:off x="5870788" y="6449967"/>
            <a:ext cx="6709955" cy="289823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ctr">
            <a:spAutoFit/>
          </a:bodyPr>
          <a:lstStyle/>
          <a:p>
            <a:pPr defTabSz="507987">
              <a:lnSpc>
                <a:spcPct val="114999"/>
              </a:lnSpc>
              <a:defRPr/>
            </a:pP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모바일 앱 시장 분석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- </a:t>
            </a:r>
            <a:r>
              <a:rPr sz="1200" u="sng" dirty="0">
                <a:solidFill>
                  <a:schemeClr val="bg2">
                    <a:lumMod val="25000"/>
                  </a:schemeClr>
                </a:solidFill>
                <a:uFill>
                  <a:solidFill>
                    <a:srgbClr val="0563C1"/>
                  </a:solidFill>
                </a:uFill>
                <a:latin typeface="나눔고딕"/>
                <a:ea typeface="나눔고딕"/>
                <a:hlinkClick r:id="rId2"/>
              </a:rPr>
              <a:t>https://www.mobiinside.co.kr/2020/04/21/app-ape-3-3/</a:t>
            </a:r>
            <a:endParaRPr lang="ko-KR" altLang="en-US" sz="1200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</p:txBody>
      </p:sp>
      <p:pic>
        <p:nvPicPr>
          <p:cNvPr id="38" name="그림 37"/>
          <p:cNvPicPr>
            <a:picLocks noChangeAspect="1"/>
          </p:cNvPicPr>
          <p:nvPr/>
        </p:nvPicPr>
        <p:blipFill rotWithShape="1">
          <a:blip r:embed="rId3"/>
          <a:srcRect b="36620"/>
          <a:stretch>
            <a:fillRect/>
          </a:stretch>
        </p:blipFill>
        <p:spPr>
          <a:xfrm>
            <a:off x="337361" y="1613752"/>
            <a:ext cx="5639400" cy="4370915"/>
          </a:xfrm>
          <a:prstGeom prst="rect">
            <a:avLst/>
          </a:prstGeom>
          <a:noFill/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9" name="도형 1042"/>
          <p:cNvSpPr/>
          <p:nvPr/>
        </p:nvSpPr>
        <p:spPr>
          <a:xfrm>
            <a:off x="551127" y="3196657"/>
            <a:ext cx="957637" cy="550089"/>
          </a:xfrm>
          <a:prstGeom prst="rect">
            <a:avLst/>
          </a:prstGeom>
          <a:noFill/>
          <a:ln w="28575" cap="flat" cmpd="sng">
            <a:solidFill>
              <a:srgbClr val="FF0000">
                <a:alpha val="100000"/>
              </a:srgbClr>
            </a:solidFill>
            <a:prstDash val="solid"/>
            <a:miter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40" name="도형 1043"/>
          <p:cNvSpPr/>
          <p:nvPr/>
        </p:nvSpPr>
        <p:spPr>
          <a:xfrm>
            <a:off x="1614585" y="3510299"/>
            <a:ext cx="960976" cy="444484"/>
          </a:xfrm>
          <a:prstGeom prst="rect">
            <a:avLst/>
          </a:prstGeom>
          <a:noFill/>
          <a:ln w="28575" cap="flat" cmpd="sng">
            <a:solidFill>
              <a:srgbClr val="FF0000">
                <a:alpha val="100000"/>
              </a:srgbClr>
            </a:solidFill>
            <a:prstDash val="solid"/>
            <a:miter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41" name="도형 1044"/>
          <p:cNvSpPr/>
          <p:nvPr/>
        </p:nvSpPr>
        <p:spPr>
          <a:xfrm>
            <a:off x="2661474" y="3169685"/>
            <a:ext cx="1003748" cy="494897"/>
          </a:xfrm>
          <a:prstGeom prst="rect">
            <a:avLst/>
          </a:prstGeom>
          <a:noFill/>
          <a:ln w="28575" cap="flat" cmpd="sng">
            <a:solidFill>
              <a:srgbClr val="FF0000">
                <a:alpha val="100000"/>
              </a:srgbClr>
            </a:solidFill>
            <a:prstDash val="solid"/>
            <a:miter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42" name="도형 1045"/>
          <p:cNvSpPr/>
          <p:nvPr/>
        </p:nvSpPr>
        <p:spPr>
          <a:xfrm>
            <a:off x="3733056" y="3236417"/>
            <a:ext cx="976104" cy="634545"/>
          </a:xfrm>
          <a:prstGeom prst="rect">
            <a:avLst/>
          </a:prstGeom>
          <a:noFill/>
          <a:ln w="28575" cap="flat" cmpd="sng">
            <a:solidFill>
              <a:srgbClr val="FF0000">
                <a:alpha val="100000"/>
              </a:srgbClr>
            </a:solidFill>
            <a:prstDash val="solid"/>
            <a:miter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43" name="도형 1046"/>
          <p:cNvSpPr/>
          <p:nvPr/>
        </p:nvSpPr>
        <p:spPr>
          <a:xfrm>
            <a:off x="4786236" y="2546050"/>
            <a:ext cx="982104" cy="742465"/>
          </a:xfrm>
          <a:prstGeom prst="rect">
            <a:avLst/>
          </a:prstGeom>
          <a:noFill/>
          <a:ln w="28575" cap="flat" cmpd="sng">
            <a:solidFill>
              <a:srgbClr val="FF0000">
                <a:alpha val="100000"/>
              </a:srgbClr>
            </a:solidFill>
            <a:prstDash val="solid"/>
            <a:miter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pic>
        <p:nvPicPr>
          <p:cNvPr id="45" name="그림 44"/>
          <p:cNvPicPr>
            <a:picLocks noChangeAspect="1"/>
          </p:cNvPicPr>
          <p:nvPr/>
        </p:nvPicPr>
        <p:blipFill rotWithShape="1">
          <a:blip r:embed="rId4"/>
          <a:srcRect b="36880"/>
          <a:stretch>
            <a:fillRect/>
          </a:stretch>
        </p:blipFill>
        <p:spPr>
          <a:xfrm>
            <a:off x="6183085" y="1622791"/>
            <a:ext cx="5639400" cy="4352835"/>
          </a:xfrm>
          <a:prstGeom prst="rect">
            <a:avLst/>
          </a:prstGeom>
          <a:noFill/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6" name="도형 1047"/>
          <p:cNvSpPr/>
          <p:nvPr/>
        </p:nvSpPr>
        <p:spPr>
          <a:xfrm>
            <a:off x="6391869" y="2535989"/>
            <a:ext cx="976676" cy="678715"/>
          </a:xfrm>
          <a:prstGeom prst="rect">
            <a:avLst/>
          </a:prstGeom>
          <a:noFill/>
          <a:ln w="28575" cap="flat" cmpd="sng">
            <a:solidFill>
              <a:srgbClr val="FF0000">
                <a:alpha val="100000"/>
              </a:srgbClr>
            </a:solidFill>
            <a:prstDash val="solid"/>
            <a:miter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47" name="도형 1048"/>
          <p:cNvSpPr/>
          <p:nvPr/>
        </p:nvSpPr>
        <p:spPr>
          <a:xfrm>
            <a:off x="9585964" y="2546049"/>
            <a:ext cx="982981" cy="623635"/>
          </a:xfrm>
          <a:prstGeom prst="rect">
            <a:avLst/>
          </a:prstGeom>
          <a:noFill/>
          <a:ln w="28575" cap="flat" cmpd="sng">
            <a:solidFill>
              <a:srgbClr val="FF0000">
                <a:alpha val="100000"/>
              </a:srgbClr>
            </a:solidFill>
            <a:prstDash val="solid"/>
            <a:miter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48" name="도형 1049"/>
          <p:cNvSpPr/>
          <p:nvPr/>
        </p:nvSpPr>
        <p:spPr>
          <a:xfrm>
            <a:off x="10651954" y="3079100"/>
            <a:ext cx="983789" cy="570240"/>
          </a:xfrm>
          <a:prstGeom prst="rect">
            <a:avLst/>
          </a:prstGeom>
          <a:noFill/>
          <a:ln w="28575" cap="flat" cmpd="sng">
            <a:solidFill>
              <a:srgbClr val="FF0000">
                <a:alpha val="100000"/>
              </a:srgbClr>
            </a:solidFill>
            <a:prstDash val="solid"/>
            <a:miter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49" name="도형 1050"/>
          <p:cNvSpPr/>
          <p:nvPr/>
        </p:nvSpPr>
        <p:spPr>
          <a:xfrm>
            <a:off x="7452361" y="3017520"/>
            <a:ext cx="975360" cy="492777"/>
          </a:xfrm>
          <a:prstGeom prst="rect">
            <a:avLst/>
          </a:prstGeom>
          <a:noFill/>
          <a:ln w="28575" cap="flat" cmpd="sng">
            <a:solidFill>
              <a:srgbClr val="FF0000">
                <a:alpha val="100000"/>
              </a:srgbClr>
            </a:solidFill>
            <a:prstDash val="solid"/>
            <a:miter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50" name="도형 1051"/>
          <p:cNvSpPr/>
          <p:nvPr/>
        </p:nvSpPr>
        <p:spPr>
          <a:xfrm>
            <a:off x="8523256" y="2542761"/>
            <a:ext cx="971267" cy="551579"/>
          </a:xfrm>
          <a:prstGeom prst="rect">
            <a:avLst/>
          </a:prstGeom>
          <a:noFill/>
          <a:ln w="28575" cap="flat" cmpd="sng">
            <a:solidFill>
              <a:srgbClr val="FF0000">
                <a:alpha val="100000"/>
              </a:srgbClr>
            </a:solidFill>
            <a:prstDash val="solid"/>
            <a:miter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4" name="도형 1038"/>
          <p:cNvSpPr/>
          <p:nvPr/>
        </p:nvSpPr>
        <p:spPr>
          <a:xfrm>
            <a:off x="3966990" y="539554"/>
            <a:ext cx="4241245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8" name="텍스트 상자 1039"/>
          <p:cNvSpPr txBox="1"/>
          <p:nvPr/>
        </p:nvSpPr>
        <p:spPr>
          <a:xfrm>
            <a:off x="4351027" y="671705"/>
            <a:ext cx="3473165" cy="461665"/>
          </a:xfrm>
          <a:prstGeom prst="rect">
            <a:avLst/>
          </a:prstGeom>
          <a:solidFill>
            <a:srgbClr val="FFFFC0"/>
          </a:solidFill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# 게임 카테고리별 </a:t>
            </a:r>
            <a:r>
              <a:rPr lang="ko-KR" altLang="en-US" sz="2400" spc="-200">
                <a:solidFill>
                  <a:srgbClr val="FF0000"/>
                </a:solidFill>
                <a:latin typeface="HY헤드라인M"/>
                <a:ea typeface="HY헤드라인M"/>
              </a:rPr>
              <a:t>선호도</a:t>
            </a:r>
          </a:p>
        </p:txBody>
      </p:sp>
      <p:sp>
        <p:nvSpPr>
          <p:cNvPr id="1039" name="도형 155"/>
          <p:cNvSpPr/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040" name="텍스트 상자 153"/>
          <p:cNvSpPr txBox="1"/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000" b="1">
                <a:latin typeface="HY헤드라인M"/>
                <a:ea typeface="HY헤드라인M"/>
              </a:rPr>
              <a:t>배경</a:t>
            </a:r>
            <a:endParaRPr lang="ko-KR" altLang="en-US" sz="2267" b="1">
              <a:latin typeface="HY헤드라인M"/>
              <a:ea typeface="HY헤드라인M"/>
            </a:endParaRPr>
          </a:p>
        </p:txBody>
      </p:sp>
    </p:spTree>
    <p:extLst>
      <p:ext uri="{BB962C8B-B14F-4D97-AF65-F5344CB8AC3E}">
        <p14:creationId xmlns:p14="http://schemas.microsoft.com/office/powerpoint/2010/main" val="75057133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734008" y="6520911"/>
            <a:ext cx="5370381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0">
              <a:defRPr/>
            </a:pP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게임의 사행성 문제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-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고딕"/>
                <a:ea typeface="나눔고딕"/>
                <a:hlinkClick r:id="rId2"/>
              </a:rPr>
              <a:t>https://www.nocutnews.co.kr/news/5364817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</p:txBody>
      </p:sp>
      <p:pic>
        <p:nvPicPr>
          <p:cNvPr id="2051" name="Picture 3" descr="D:\kys\ysppt\사행성.PN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126175" y="1388435"/>
            <a:ext cx="3921052" cy="5043677"/>
          </a:xfrm>
          <a:prstGeom prst="rect">
            <a:avLst/>
          </a:prstGeom>
          <a:noFill/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도형 1038"/>
          <p:cNvSpPr/>
          <p:nvPr/>
        </p:nvSpPr>
        <p:spPr>
          <a:xfrm>
            <a:off x="4255020" y="539554"/>
            <a:ext cx="3665185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7" name="텍스트 상자 1039"/>
          <p:cNvSpPr txBox="1"/>
          <p:nvPr/>
        </p:nvSpPr>
        <p:spPr>
          <a:xfrm>
            <a:off x="4447040" y="671704"/>
            <a:ext cx="3281145" cy="461665"/>
          </a:xfrm>
          <a:prstGeom prst="rect">
            <a:avLst/>
          </a:prstGeom>
          <a:solidFill>
            <a:srgbClr val="FFFFC0"/>
          </a:solidFill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# 게임의 </a:t>
            </a:r>
            <a:r>
              <a:rPr lang="ko-KR" altLang="en-US" sz="2400" spc="-200">
                <a:solidFill>
                  <a:srgbClr val="E60000"/>
                </a:solidFill>
                <a:latin typeface="HY헤드라인M"/>
                <a:ea typeface="HY헤드라인M"/>
              </a:rPr>
              <a:t>사행성</a:t>
            </a:r>
          </a:p>
        </p:txBody>
      </p:sp>
      <p:sp>
        <p:nvSpPr>
          <p:cNvPr id="4" name="폭발 2 1"/>
          <p:cNvSpPr/>
          <p:nvPr/>
        </p:nvSpPr>
        <p:spPr>
          <a:xfrm rot="20032584">
            <a:off x="-172345" y="1263699"/>
            <a:ext cx="5464265" cy="2542849"/>
          </a:xfrm>
          <a:prstGeom prst="irregularSeal2">
            <a:avLst/>
          </a:prstGeom>
          <a:solidFill>
            <a:schemeClr val="bg1"/>
          </a:solidFill>
          <a:ln w="47625" cap="rnd">
            <a:solidFill>
              <a:srgbClr val="F83A0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4000">
                <a:solidFill>
                  <a:schemeClr val="tx1"/>
                </a:solidFill>
                <a:latin typeface="HY헤드라인M"/>
                <a:ea typeface="HY헤드라인M"/>
              </a:rPr>
              <a:t>하지만</a:t>
            </a:r>
            <a:r>
              <a:rPr lang="en-US" altLang="ko-KR" sz="4000">
                <a:solidFill>
                  <a:schemeClr val="tx1"/>
                </a:solidFill>
                <a:latin typeface="HY헤드라인M"/>
                <a:ea typeface="HY헤드라인M"/>
              </a:rPr>
              <a:t>!!!</a:t>
            </a:r>
            <a:endParaRPr lang="ko-KR" altLang="en-US" sz="4000">
              <a:solidFill>
                <a:schemeClr val="tx1"/>
              </a:solidFill>
              <a:latin typeface="HY헤드라인M"/>
              <a:ea typeface="HY헤드라인M"/>
            </a:endParaRPr>
          </a:p>
        </p:txBody>
      </p:sp>
      <p:sp>
        <p:nvSpPr>
          <p:cNvPr id="2052" name="도형 155"/>
          <p:cNvSpPr/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053" name="텍스트 상자 153"/>
          <p:cNvSpPr txBox="1"/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000" b="1">
                <a:latin typeface="HY헤드라인M"/>
                <a:ea typeface="HY헤드라인M"/>
              </a:rPr>
              <a:t>배경</a:t>
            </a:r>
            <a:endParaRPr lang="ko-KR" altLang="en-US" sz="2267" b="1">
              <a:latin typeface="HY헤드라인M"/>
              <a:ea typeface="HY헤드라인M"/>
            </a:endParaRPr>
          </a:p>
        </p:txBody>
      </p:sp>
    </p:spTree>
    <p:extLst>
      <p:ext uri="{BB962C8B-B14F-4D97-AF65-F5344CB8AC3E}">
        <p14:creationId xmlns:p14="http://schemas.microsoft.com/office/powerpoint/2010/main" val="101441596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41578" y="6517040"/>
            <a:ext cx="5322291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0">
              <a:defRPr/>
            </a:pP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게임의 선정성 문제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-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고딕"/>
                <a:ea typeface="나눔고딕"/>
                <a:hlinkClick r:id="rId2"/>
              </a:rPr>
              <a:t>https://cnbc.sbs.co.kr/article/10000917100</a:t>
            </a:r>
            <a:endParaRPr lang="ko-KR" altLang="en-US" sz="1200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16" name="도형 1038"/>
          <p:cNvSpPr/>
          <p:nvPr/>
        </p:nvSpPr>
        <p:spPr>
          <a:xfrm>
            <a:off x="4263407" y="539554"/>
            <a:ext cx="3665185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2" name="텍스트 상자 1039"/>
          <p:cNvSpPr txBox="1"/>
          <p:nvPr/>
        </p:nvSpPr>
        <p:spPr>
          <a:xfrm>
            <a:off x="4455427" y="671704"/>
            <a:ext cx="3281145" cy="461665"/>
          </a:xfrm>
          <a:prstGeom prst="rect">
            <a:avLst/>
          </a:prstGeom>
          <a:solidFill>
            <a:srgbClr val="FFFFC0"/>
          </a:solidFill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# 게임의 </a:t>
            </a:r>
            <a:r>
              <a:rPr lang="ko-KR" altLang="en-US" sz="2400" spc="-200">
                <a:solidFill>
                  <a:srgbClr val="E60000"/>
                </a:solidFill>
                <a:latin typeface="HY헤드라인M"/>
                <a:ea typeface="HY헤드라인M"/>
              </a:rPr>
              <a:t>선정성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2963463" y="1691373"/>
            <a:ext cx="6265072" cy="4143482"/>
            <a:chOff x="1932693" y="1158068"/>
            <a:chExt cx="5278380" cy="3321143"/>
          </a:xfrm>
        </p:grpSpPr>
        <p:pic>
          <p:nvPicPr>
            <p:cNvPr id="2050" name="Picture 2" descr="D:\kys\ysppt\선정성02.PNG"/>
            <p:cNvPicPr>
              <a:picLocks noChangeAspect="1" noChangeArrowheads="1"/>
            </p:cNvPicPr>
            <p:nvPr/>
          </p:nvPicPr>
          <p:blipFill rotWithShape="1">
            <a:blip r:embed="rId3"/>
            <a:srcRect/>
            <a:stretch>
              <a:fillRect/>
            </a:stretch>
          </p:blipFill>
          <p:spPr>
            <a:xfrm>
              <a:off x="1932693" y="1158068"/>
              <a:ext cx="5278380" cy="3321143"/>
            </a:xfrm>
            <a:prstGeom prst="rect">
              <a:avLst/>
            </a:prstGeom>
            <a:noFill/>
            <a:ln w="9525" cap="flat" cmpd="sng">
              <a:solidFill>
                <a:schemeClr val="bg2">
                  <a:lumMod val="50000"/>
                </a:schemeClr>
              </a:solidFill>
              <a:prstDash val="solid"/>
              <a:round/>
            </a:ln>
            <a:effectLst>
              <a:outerShdw blurRad="38100" dist="12700" dir="2700000" algn="tl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2" name="직사각형 1"/>
            <p:cNvSpPr/>
            <p:nvPr/>
          </p:nvSpPr>
          <p:spPr>
            <a:xfrm>
              <a:off x="6788150" y="3638550"/>
              <a:ext cx="422923" cy="8406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400"/>
            </a:p>
          </p:txBody>
        </p:sp>
      </p:grpSp>
      <p:sp>
        <p:nvSpPr>
          <p:cNvPr id="12" name="폭발 2 1"/>
          <p:cNvSpPr/>
          <p:nvPr/>
        </p:nvSpPr>
        <p:spPr>
          <a:xfrm rot="2191128">
            <a:off x="6921526" y="2491688"/>
            <a:ext cx="5464265" cy="2542849"/>
          </a:xfrm>
          <a:prstGeom prst="irregularSeal2">
            <a:avLst/>
          </a:prstGeom>
          <a:solidFill>
            <a:schemeClr val="bg1"/>
          </a:solidFill>
          <a:ln w="47625" cap="rnd">
            <a:solidFill>
              <a:srgbClr val="F83A0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4000">
                <a:solidFill>
                  <a:schemeClr val="tx1"/>
                </a:solidFill>
                <a:latin typeface="HY헤드라인M"/>
                <a:ea typeface="HY헤드라인M"/>
              </a:rPr>
              <a:t>그러나</a:t>
            </a:r>
            <a:r>
              <a:rPr lang="en-US" altLang="ko-KR" sz="4000">
                <a:solidFill>
                  <a:schemeClr val="tx1"/>
                </a:solidFill>
                <a:latin typeface="HY헤드라인M"/>
                <a:ea typeface="HY헤드라인M"/>
              </a:rPr>
              <a:t>!!!</a:t>
            </a:r>
            <a:endParaRPr lang="ko-KR" altLang="en-US" sz="4000">
              <a:solidFill>
                <a:schemeClr val="tx1"/>
              </a:solidFill>
              <a:latin typeface="HY헤드라인M"/>
              <a:ea typeface="HY헤드라인M"/>
            </a:endParaRPr>
          </a:p>
        </p:txBody>
      </p:sp>
      <p:sp>
        <p:nvSpPr>
          <p:cNvPr id="2051" name="도형 155"/>
          <p:cNvSpPr/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052" name="텍스트 상자 153"/>
          <p:cNvSpPr txBox="1"/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000" b="1">
                <a:latin typeface="HY헤드라인M"/>
                <a:ea typeface="HY헤드라인M"/>
              </a:rPr>
              <a:t>배경</a:t>
            </a:r>
            <a:endParaRPr lang="ko-KR" altLang="en-US" sz="2267" b="1">
              <a:latin typeface="HY헤드라인M"/>
              <a:ea typeface="HY헤드라인M"/>
            </a:endParaRPr>
          </a:p>
        </p:txBody>
      </p:sp>
    </p:spTree>
    <p:extLst>
      <p:ext uri="{BB962C8B-B14F-4D97-AF65-F5344CB8AC3E}">
        <p14:creationId xmlns:p14="http://schemas.microsoft.com/office/powerpoint/2010/main" val="3029594645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949143" y="6518472"/>
            <a:ext cx="6029215" cy="276999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r>
              <a:rPr lang="ko-KR" altLang="en-US" sz="12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폭력성 문제 </a:t>
            </a:r>
            <a:r>
              <a:rPr lang="en-US" altLang="ko-KR" sz="12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http://www.idomin.com/news/articleView.html?idxno=220095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27" name="Picture 3" descr="C:\Users\공용\Desktop\예솔\캡처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487" y="1393571"/>
            <a:ext cx="5412316" cy="4908549"/>
          </a:xfrm>
          <a:prstGeom prst="rect">
            <a:avLst/>
          </a:prstGeom>
          <a:noFill/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도형 1038"/>
          <p:cNvSpPr>
            <a:spLocks/>
          </p:cNvSpPr>
          <p:nvPr/>
        </p:nvSpPr>
        <p:spPr>
          <a:xfrm>
            <a:off x="4255020" y="539554"/>
            <a:ext cx="3665185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ctr">
            <a:noAutofit/>
          </a:bodyPr>
          <a:lstStyle/>
          <a:p>
            <a:pPr algn="ctr" defTabSz="507987"/>
            <a:endParaRPr lang="ko-KR" altLang="en-US" sz="2400">
              <a:latin typeface="맑은 고딕" charset="0"/>
              <a:ea typeface="맑은 고딕" charset="0"/>
            </a:endParaRPr>
          </a:p>
        </p:txBody>
      </p:sp>
      <p:sp>
        <p:nvSpPr>
          <p:cNvPr id="17" name="텍스트 상자 1039"/>
          <p:cNvSpPr txBox="1">
            <a:spLocks/>
          </p:cNvSpPr>
          <p:nvPr/>
        </p:nvSpPr>
        <p:spPr>
          <a:xfrm>
            <a:off x="4447040" y="671704"/>
            <a:ext cx="3281145" cy="461665"/>
          </a:xfrm>
          <a:prstGeom prst="rect">
            <a:avLst/>
          </a:prstGeom>
          <a:solidFill>
            <a:srgbClr val="FFFFC0"/>
          </a:solidFill>
        </p:spPr>
        <p:txBody>
          <a:bodyPr vert="horz" wrap="square" lIns="91440" tIns="45720" rIns="91440" bIns="45720" numCol="1" anchor="t">
            <a:spAutoFit/>
          </a:bodyPr>
          <a:lstStyle/>
          <a:p>
            <a:pPr algn="ctr" defTabSz="507987"/>
            <a:r>
              <a:rPr lang="ko-KR" altLang="en-US" sz="2400" spc="-200" dirty="0">
                <a:solidFill>
                  <a:schemeClr val="bg2">
                    <a:lumMod val="10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# 게임의 </a:t>
            </a:r>
            <a:r>
              <a:rPr lang="ko-KR" altLang="en-US" sz="2400" spc="-200" dirty="0">
                <a:solidFill>
                  <a:srgbClr val="E6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폭력성</a:t>
            </a:r>
          </a:p>
        </p:txBody>
      </p:sp>
      <p:sp>
        <p:nvSpPr>
          <p:cNvPr id="24" name="도형 155">
            <a:extLst>
              <a:ext uri="{FF2B5EF4-FFF2-40B4-BE49-F238E27FC236}">
                <a16:creationId xmlns:a16="http://schemas.microsoft.com/office/drawing/2014/main" id="{659820A6-C974-498A-A5EA-CDFB40878407}"/>
              </a:ext>
            </a:extLst>
          </p:cNvPr>
          <p:cNvSpPr>
            <a:spLocks/>
          </p:cNvSpPr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ctr">
            <a:noAutofit/>
          </a:bodyPr>
          <a:lstStyle/>
          <a:p>
            <a:pPr algn="ctr" defTabSz="507987"/>
            <a:endParaRPr lang="ko-KR" altLang="en-US" sz="2400">
              <a:latin typeface="맑은 고딕" charset="0"/>
              <a:ea typeface="맑은 고딕" charset="0"/>
            </a:endParaRPr>
          </a:p>
        </p:txBody>
      </p:sp>
      <p:sp>
        <p:nvSpPr>
          <p:cNvPr id="26" name="텍스트 상자 153">
            <a:extLst>
              <a:ext uri="{FF2B5EF4-FFF2-40B4-BE49-F238E27FC236}">
                <a16:creationId xmlns:a16="http://schemas.microsoft.com/office/drawing/2014/main" id="{02DB6747-2D7C-4B97-95AC-21E107449376}"/>
              </a:ext>
            </a:extLst>
          </p:cNvPr>
          <p:cNvSpPr txBox="1">
            <a:spLocks/>
          </p:cNvSpPr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>
            <a:spAutoFit/>
          </a:bodyPr>
          <a:lstStyle/>
          <a:p>
            <a:pPr algn="ctr" defTabSz="507987"/>
            <a:r>
              <a:rPr lang="ko-KR" altLang="en-US" sz="20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배경</a:t>
            </a:r>
            <a:endParaRPr lang="ko-KR" altLang="en-US" sz="2267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8" name="폭발 2 1">
            <a:extLst>
              <a:ext uri="{FF2B5EF4-FFF2-40B4-BE49-F238E27FC236}">
                <a16:creationId xmlns:a16="http://schemas.microsoft.com/office/drawing/2014/main" id="{35BA889C-4B0F-4511-AEAB-805065688CD0}"/>
              </a:ext>
            </a:extLst>
          </p:cNvPr>
          <p:cNvSpPr/>
          <p:nvPr/>
        </p:nvSpPr>
        <p:spPr>
          <a:xfrm rot="19935262">
            <a:off x="-24937" y="1141640"/>
            <a:ext cx="4666262" cy="2061823"/>
          </a:xfrm>
          <a:prstGeom prst="irregularSeal2">
            <a:avLst/>
          </a:prstGeom>
          <a:solidFill>
            <a:schemeClr val="bg1"/>
          </a:solidFill>
          <a:ln w="47625" cap="rnd">
            <a:solidFill>
              <a:srgbClr val="F83A0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한편</a:t>
            </a:r>
            <a:r>
              <a:rPr lang="en-US" altLang="ko-KR" sz="4000" dirty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…</a:t>
            </a:r>
            <a:endParaRPr lang="ko-KR" altLang="en-US" sz="40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79318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도형 147"/>
          <p:cNvSpPr/>
          <p:nvPr/>
        </p:nvSpPr>
        <p:spPr>
          <a:xfrm>
            <a:off x="2735629" y="1001877"/>
            <a:ext cx="6720747" cy="5094123"/>
          </a:xfrm>
          <a:prstGeom prst="roundRect">
            <a:avLst>
              <a:gd name="adj" fmla="val 7273"/>
            </a:avLst>
          </a:prstGeom>
          <a:solidFill>
            <a:schemeClr val="bg1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 defTabSz="507987">
              <a:defRPr/>
            </a:pPr>
            <a:r>
              <a:rPr lang="ko-KR" altLang="en-US" sz="2400">
                <a:ln w="0" cap="flat" cmpd="sng">
                  <a:solidFill>
                    <a:srgbClr val="000000">
                      <a:alpha val="100000"/>
                    </a:srgbClr>
                  </a:solidFill>
                  <a:prstDash val="solid"/>
                </a:ln>
                <a:latin typeface="맑은 고딕"/>
                <a:ea typeface="맑은 고딕"/>
              </a:rPr>
              <a:t> 	</a:t>
            </a: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9" name="텍스트 상자 18"/>
          <p:cNvSpPr txBox="1"/>
          <p:nvPr/>
        </p:nvSpPr>
        <p:spPr>
          <a:xfrm>
            <a:off x="4160663" y="2868143"/>
            <a:ext cx="3848080" cy="2328779"/>
          </a:xfrm>
          <a:prstGeom prst="rect">
            <a:avLst/>
          </a:prstGeom>
          <a:noFill/>
        </p:spPr>
        <p:txBody>
          <a:bodyPr vert="horz" wrap="square" lIns="91440" tIns="45720" rIns="91440" bIns="45720" anchor="ctr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HY견고딕"/>
                <a:ea typeface="HY견고딕"/>
              </a:rPr>
              <a:t># </a:t>
            </a:r>
            <a:r>
              <a:rPr lang="ko-KR" altLang="en-US" sz="2000" dirty="0">
                <a:solidFill>
                  <a:srgbClr val="E60000"/>
                </a:solidFill>
                <a:latin typeface="HY견고딕"/>
                <a:ea typeface="HY견고딕"/>
              </a:rPr>
              <a:t>다양한 연령층</a:t>
            </a:r>
          </a:p>
          <a:p>
            <a:pPr>
              <a:lnSpc>
                <a:spcPct val="150000"/>
              </a:lnSpc>
              <a:defRPr/>
            </a:pPr>
            <a:endParaRPr lang="en-US" altLang="ko-KR" sz="2000" dirty="0">
              <a:solidFill>
                <a:srgbClr val="000000"/>
              </a:solidFill>
              <a:latin typeface="HY견고딕"/>
              <a:ea typeface="HY견고딕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000000"/>
                </a:solidFill>
                <a:latin typeface="HY견고딕"/>
                <a:ea typeface="HY견고딕"/>
              </a:rPr>
              <a:t># </a:t>
            </a:r>
            <a:r>
              <a:rPr lang="ko-KR" altLang="en-US" sz="2000" dirty="0">
                <a:solidFill>
                  <a:srgbClr val="E60000"/>
                </a:solidFill>
                <a:latin typeface="HY견고딕"/>
                <a:ea typeface="HY견고딕"/>
              </a:rPr>
              <a:t>승부욕을 자극</a:t>
            </a:r>
          </a:p>
          <a:p>
            <a:pPr>
              <a:lnSpc>
                <a:spcPct val="150000"/>
              </a:lnSpc>
              <a:defRPr/>
            </a:pPr>
            <a:endParaRPr lang="ko-KR" altLang="en-US" sz="2000" dirty="0">
              <a:solidFill>
                <a:srgbClr val="000000"/>
              </a:solidFill>
              <a:latin typeface="HY견고딕"/>
              <a:ea typeface="HY견고딕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000">
                <a:solidFill>
                  <a:srgbClr val="000000"/>
                </a:solidFill>
                <a:latin typeface="HY견고딕"/>
                <a:ea typeface="HY견고딕"/>
              </a:rPr>
              <a:t># </a:t>
            </a:r>
            <a:r>
              <a:rPr lang="en-US" altLang="ko-KR" sz="2000">
                <a:solidFill>
                  <a:srgbClr val="E60000"/>
                </a:solidFill>
                <a:latin typeface="HY견고딕"/>
                <a:ea typeface="HY견고딕"/>
              </a:rPr>
              <a:t>5</a:t>
            </a:r>
            <a:r>
              <a:rPr lang="ko-KR" altLang="en-US" sz="2000">
                <a:solidFill>
                  <a:srgbClr val="E60000"/>
                </a:solidFill>
                <a:latin typeface="HY견고딕"/>
                <a:ea typeface="HY견고딕"/>
              </a:rPr>
              <a:t>분이 넘지 않는 </a:t>
            </a:r>
            <a:r>
              <a:rPr lang="ko-KR" altLang="ko-KR" sz="2000">
                <a:solidFill>
                  <a:srgbClr val="E60000"/>
                </a:solidFill>
                <a:latin typeface="HY견고딕"/>
                <a:ea typeface="HY견고딕"/>
              </a:rPr>
              <a:t>플레이타임</a:t>
            </a:r>
            <a:endParaRPr lang="ko-KR" altLang="en-US" sz="2000">
              <a:solidFill>
                <a:srgbClr val="E60000"/>
              </a:solidFill>
              <a:latin typeface="HY견고딕"/>
              <a:ea typeface="HY견고딕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119948" y="1552802"/>
            <a:ext cx="7941309" cy="809626"/>
            <a:chOff x="1597580" y="1350169"/>
            <a:chExt cx="5955983" cy="607219"/>
          </a:xfrm>
        </p:grpSpPr>
        <p:sp>
          <p:nvSpPr>
            <p:cNvPr id="2" name="직사각형 1"/>
            <p:cNvSpPr/>
            <p:nvPr/>
          </p:nvSpPr>
          <p:spPr>
            <a:xfrm>
              <a:off x="1664364" y="1350169"/>
              <a:ext cx="5822417" cy="60721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2700" cap="flat" cmpd="sng">
              <a:solidFill>
                <a:schemeClr val="bg2">
                  <a:lumMod val="25000"/>
                </a:schemeClr>
              </a:solidFill>
              <a:prstDash val="solid"/>
              <a:round/>
            </a:ln>
            <a:effectLst>
              <a:outerShdw blurRad="38100" dist="12700" dir="2700000" algn="tl" rotWithShape="0">
                <a:srgbClr val="000000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920" tIns="60960" rIns="121920" bIns="60960" anchor="ctr">
              <a:noAutofit/>
            </a:bodyPr>
            <a:lstStyle/>
            <a:p>
              <a:pPr algn="ctr" defTabSz="507987">
                <a:defRPr/>
              </a:pPr>
              <a:endParaRPr lang="ko-KR" altLang="en-US" sz="2400">
                <a:solidFill>
                  <a:schemeClr val="bg2">
                    <a:lumMod val="10000"/>
                  </a:schemeClr>
                </a:solidFill>
                <a:latin typeface="맑은 고딕"/>
                <a:ea typeface="맑은 고딕"/>
              </a:endParaRPr>
            </a:p>
          </p:txBody>
        </p:sp>
        <p:sp>
          <p:nvSpPr>
            <p:cNvPr id="20" name="텍스트 상자 19"/>
            <p:cNvSpPr txBox="1"/>
            <p:nvPr/>
          </p:nvSpPr>
          <p:spPr>
            <a:xfrm>
              <a:off x="1597580" y="1436846"/>
              <a:ext cx="5955983" cy="39241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algn="ctr">
                <a:defRPr/>
              </a:pPr>
              <a:r>
                <a:rPr lang="en-US" altLang="ko-KR" sz="2800" b="1" spc="-140">
                  <a:solidFill>
                    <a:schemeClr val="bg2">
                      <a:lumMod val="10000"/>
                    </a:schemeClr>
                  </a:solidFill>
                  <a:latin typeface="HY엽서M"/>
                  <a:ea typeface="HY엽서M"/>
                  <a:cs typeface="Arial Unicode MS"/>
                </a:rPr>
                <a:t>“ </a:t>
              </a:r>
              <a:r>
                <a:rPr lang="ko-KR" altLang="en-US" sz="2800" b="1" spc="-140">
                  <a:solidFill>
                    <a:schemeClr val="bg2">
                      <a:lumMod val="10000"/>
                    </a:schemeClr>
                  </a:solidFill>
                  <a:latin typeface="HY엽서M"/>
                  <a:ea typeface="HY엽서M"/>
                  <a:cs typeface="Arial Unicode MS"/>
                </a:rPr>
                <a:t>다양한 연령층도 즐길 수 있는 게임을 만들자</a:t>
              </a:r>
              <a:r>
                <a:rPr lang="en-US" altLang="ko-KR" sz="2800" b="1" spc="-140">
                  <a:solidFill>
                    <a:schemeClr val="bg2">
                      <a:lumMod val="10000"/>
                    </a:schemeClr>
                  </a:solidFill>
                  <a:latin typeface="HY엽서M"/>
                  <a:ea typeface="HY엽서M"/>
                  <a:cs typeface="Arial Unicode MS"/>
                </a:rPr>
                <a:t>!! ”</a:t>
              </a:r>
              <a:endParaRPr lang="ko-KR" altLang="en-US" sz="2800" b="1">
                <a:solidFill>
                  <a:schemeClr val="bg2">
                    <a:lumMod val="10000"/>
                  </a:schemeClr>
                </a:solidFill>
                <a:latin typeface="HY엽서M"/>
                <a:ea typeface="HY엽서M"/>
                <a:cs typeface="Arial Unicode MS"/>
              </a:endParaRPr>
            </a:p>
          </p:txBody>
        </p:sp>
      </p:grpSp>
      <p:sp>
        <p:nvSpPr>
          <p:cNvPr id="21" name="도형 155"/>
          <p:cNvSpPr/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2" name="텍스트 상자 153"/>
          <p:cNvSpPr txBox="1"/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000" b="1">
                <a:latin typeface="HY헤드라인M"/>
                <a:ea typeface="HY헤드라인M"/>
              </a:rPr>
              <a:t>배경</a:t>
            </a:r>
            <a:endParaRPr lang="ko-KR" altLang="en-US" sz="2267" b="1">
              <a:latin typeface="HY헤드라인M"/>
              <a:ea typeface="HY헤드라인M"/>
            </a:endParaRPr>
          </a:p>
        </p:txBody>
      </p:sp>
    </p:spTree>
    <p:extLst>
      <p:ext uri="{BB962C8B-B14F-4D97-AF65-F5344CB8AC3E}">
        <p14:creationId xmlns:p14="http://schemas.microsoft.com/office/powerpoint/2010/main" val="2914592358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도형 147"/>
          <p:cNvSpPr/>
          <p:nvPr/>
        </p:nvSpPr>
        <p:spPr>
          <a:xfrm>
            <a:off x="332743" y="1258136"/>
            <a:ext cx="11513819" cy="5313141"/>
          </a:xfrm>
          <a:prstGeom prst="roundRect">
            <a:avLst>
              <a:gd name="adj" fmla="val 7273"/>
            </a:avLst>
          </a:prstGeom>
          <a:solidFill>
            <a:schemeClr val="bg1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 defTabSz="507987">
              <a:defRPr/>
            </a:pPr>
            <a:r>
              <a:rPr lang="ko-KR" altLang="en-US" sz="2400">
                <a:ln w="0" cap="flat" cmpd="sng">
                  <a:solidFill>
                    <a:srgbClr val="000000">
                      <a:alpha val="100000"/>
                    </a:srgbClr>
                  </a:solidFill>
                  <a:prstDash val="solid"/>
                </a:ln>
                <a:latin typeface="맑은 고딕"/>
                <a:ea typeface="맑은 고딕"/>
              </a:rPr>
              <a:t> 	</a:t>
            </a:r>
            <a:endParaRPr lang="ko-KR" altLang="en-US" sz="2400">
              <a:latin typeface="맑은 고딕"/>
              <a:ea typeface="맑은 고딕"/>
            </a:endParaRPr>
          </a:p>
        </p:txBody>
      </p:sp>
      <p:pic>
        <p:nvPicPr>
          <p:cNvPr id="164" name="그림 16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77710" y="1945982"/>
            <a:ext cx="3991729" cy="2771285"/>
          </a:xfrm>
          <a:prstGeom prst="rect">
            <a:avLst/>
          </a:prstGeom>
          <a:noFill/>
          <a:ln w="9525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70" name="그림 169"/>
          <p:cNvPicPr>
            <a:picLocks noChangeAspect="1"/>
          </p:cNvPicPr>
          <p:nvPr/>
        </p:nvPicPr>
        <p:blipFill rotWithShape="1">
          <a:blip r:embed="rId3"/>
          <a:srcRect r="980"/>
          <a:stretch>
            <a:fillRect/>
          </a:stretch>
        </p:blipFill>
        <p:spPr>
          <a:xfrm>
            <a:off x="6316520" y="1945982"/>
            <a:ext cx="3991728" cy="2771284"/>
          </a:xfrm>
          <a:prstGeom prst="rect">
            <a:avLst/>
          </a:prstGeom>
          <a:noFill/>
          <a:ln w="9525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9" name="도형 1038"/>
          <p:cNvSpPr/>
          <p:nvPr/>
        </p:nvSpPr>
        <p:spPr>
          <a:xfrm>
            <a:off x="4639063" y="895154"/>
            <a:ext cx="2897099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4" name="텍스트 상자 1039"/>
          <p:cNvSpPr txBox="1"/>
          <p:nvPr/>
        </p:nvSpPr>
        <p:spPr>
          <a:xfrm>
            <a:off x="4447040" y="1027304"/>
            <a:ext cx="3281145" cy="46166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모두의 마블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/>
        </p:nvGraphicFramePr>
        <p:xfrm>
          <a:off x="2032000" y="4995334"/>
          <a:ext cx="8128000" cy="11091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456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567">
                <a:tc>
                  <a:txBody>
                    <a:bodyPr/>
                    <a:lstStyle/>
                    <a:p>
                      <a:pPr marL="0" marR="0" indent="0" algn="ctr" defTabSz="6858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240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953132" y="5608373"/>
            <a:ext cx="222528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간단한 게임방법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92919" y="5067565"/>
            <a:ext cx="74571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  <a:latin typeface="나눔스퀘어라운드 ExtraBold"/>
                <a:ea typeface="나눔스퀘어라운드 ExtraBold"/>
              </a:rPr>
              <a:t>장점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242004" y="5617898"/>
            <a:ext cx="202170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  <a:latin typeface="나눔스퀘어라운드 Bold"/>
                <a:ea typeface="나눔스퀘어라운드 Bold"/>
              </a:rPr>
              <a:t>긴 플레이 시간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880000" y="5067565"/>
            <a:ext cx="74571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  <a:latin typeface="나눔스퀘어라운드 ExtraBold"/>
                <a:ea typeface="나눔스퀘어라운드 ExtraBold"/>
              </a:rPr>
              <a:t>단점</a:t>
            </a:r>
          </a:p>
        </p:txBody>
      </p:sp>
      <p:sp>
        <p:nvSpPr>
          <p:cNvPr id="14" name="도형 155"/>
          <p:cNvSpPr/>
          <p:nvPr/>
        </p:nvSpPr>
        <p:spPr>
          <a:xfrm>
            <a:off x="332741" y="173989"/>
            <a:ext cx="2603499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5" name="텍스트 상자 153"/>
          <p:cNvSpPr txBox="1"/>
          <p:nvPr/>
        </p:nvSpPr>
        <p:spPr>
          <a:xfrm>
            <a:off x="930385" y="155889"/>
            <a:ext cx="1408215" cy="471989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267">
                <a:latin typeface="HY헤드라인M"/>
                <a:ea typeface="HY헤드라인M"/>
              </a:rPr>
              <a:t>벤치마킹</a:t>
            </a:r>
          </a:p>
        </p:txBody>
      </p:sp>
    </p:spTree>
    <p:extLst>
      <p:ext uri="{BB962C8B-B14F-4D97-AF65-F5344CB8AC3E}">
        <p14:creationId xmlns:p14="http://schemas.microsoft.com/office/powerpoint/2010/main" val="1353992583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텍스트 상자 168"/>
          <p:cNvSpPr txBox="1"/>
          <p:nvPr/>
        </p:nvSpPr>
        <p:spPr>
          <a:xfrm>
            <a:off x="4360333" y="6394027"/>
            <a:ext cx="7868920" cy="413173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lvl="0">
              <a:defRPr/>
            </a:pP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sz="1200" dirty="0">
                <a:solidFill>
                  <a:schemeClr val="bg1"/>
                </a:solidFill>
                <a:latin typeface="나눔고딕"/>
                <a:ea typeface="나눔고딕"/>
              </a:rPr>
              <a:t>온 </a:t>
            </a:r>
            <a:r>
              <a:rPr sz="1200" dirty="0" err="1">
                <a:solidFill>
                  <a:schemeClr val="bg1"/>
                </a:solidFill>
                <a:latin typeface="나눔고딕"/>
                <a:ea typeface="나눔고딕"/>
              </a:rPr>
              <a:t>가족이</a:t>
            </a:r>
            <a:r>
              <a:rPr sz="1200" dirty="0">
                <a:solidFill>
                  <a:schemeClr val="bg1"/>
                </a:solidFill>
                <a:latin typeface="나눔고딕"/>
                <a:ea typeface="나눔고딕"/>
              </a:rPr>
              <a:t> </a:t>
            </a:r>
            <a:r>
              <a:rPr sz="1200" dirty="0" err="1">
                <a:solidFill>
                  <a:schemeClr val="bg1"/>
                </a:solidFill>
                <a:latin typeface="나눔고딕"/>
                <a:ea typeface="나눔고딕"/>
              </a:rPr>
              <a:t>즐길</a:t>
            </a:r>
            <a:r>
              <a:rPr sz="1200" dirty="0">
                <a:solidFill>
                  <a:schemeClr val="bg1"/>
                </a:solidFill>
                <a:latin typeface="나눔고딕"/>
                <a:ea typeface="나눔고딕"/>
              </a:rPr>
              <a:t> 수</a:t>
            </a:r>
            <a:r>
              <a:rPr lang="en-US" sz="1200" dirty="0">
                <a:solidFill>
                  <a:schemeClr val="bg1"/>
                </a:solidFill>
                <a:latin typeface="나눔고딕"/>
                <a:ea typeface="나눔고딕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있는 게임</a:t>
            </a:r>
            <a:r>
              <a:rPr lang="en-US" sz="1200" dirty="0">
                <a:solidFill>
                  <a:schemeClr val="bg1"/>
                </a:solidFill>
                <a:latin typeface="나눔고딕"/>
                <a:ea typeface="나눔고딕"/>
              </a:rPr>
              <a:t> - </a:t>
            </a:r>
            <a:r>
              <a:rPr sz="1200" dirty="0">
                <a:solidFill>
                  <a:schemeClr val="bg2">
                    <a:lumMod val="25000"/>
                  </a:schemeClr>
                </a:solidFill>
                <a:latin typeface="나눔고딕"/>
                <a:ea typeface="나눔고딕"/>
                <a:hlinkClick r:id="rId2"/>
              </a:rPr>
              <a:t>http://game.dailyesports.com/view.php?ud=201206071732310061516</a:t>
            </a:r>
            <a:endParaRPr sz="1200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  <a:p>
            <a:pPr lvl="0">
              <a:defRPr/>
            </a:pPr>
            <a:r>
              <a:rPr lang="en-US" sz="1200" dirty="0">
                <a:solidFill>
                  <a:schemeClr val="bg1"/>
                </a:solidFill>
                <a:latin typeface="나눔고딕"/>
                <a:ea typeface="나눔고딕"/>
              </a:rPr>
              <a:t>          </a:t>
            </a:r>
            <a:r>
              <a:rPr sz="1200" dirty="0" err="1">
                <a:solidFill>
                  <a:schemeClr val="bg1"/>
                </a:solidFill>
                <a:latin typeface="나눔고딕"/>
                <a:ea typeface="나눔고딕"/>
              </a:rPr>
              <a:t>다양한</a:t>
            </a:r>
            <a:r>
              <a:rPr sz="1200" dirty="0">
                <a:solidFill>
                  <a:schemeClr val="bg1"/>
                </a:solidFill>
                <a:latin typeface="나눔고딕"/>
                <a:ea typeface="나눔고딕"/>
              </a:rPr>
              <a:t> </a:t>
            </a:r>
            <a:r>
              <a:rPr sz="1200" dirty="0" err="1">
                <a:solidFill>
                  <a:schemeClr val="bg1"/>
                </a:solidFill>
                <a:latin typeface="나눔고딕"/>
                <a:ea typeface="나눔고딕"/>
              </a:rPr>
              <a:t>연령대</a:t>
            </a:r>
            <a:r>
              <a:rPr sz="1200" dirty="0">
                <a:solidFill>
                  <a:schemeClr val="bg1"/>
                </a:solidFill>
                <a:latin typeface="나눔고딕"/>
                <a:ea typeface="나눔고딕"/>
              </a:rPr>
              <a:t> </a:t>
            </a:r>
            <a:r>
              <a:rPr sz="1200" dirty="0" err="1">
                <a:solidFill>
                  <a:schemeClr val="bg1"/>
                </a:solidFill>
                <a:latin typeface="나눔고딕"/>
                <a:ea typeface="나눔고딕"/>
              </a:rPr>
              <a:t>분포</a:t>
            </a:r>
            <a:r>
              <a:rPr lang="en-US" sz="1200" dirty="0">
                <a:solidFill>
                  <a:schemeClr val="bg1"/>
                </a:solidFill>
                <a:latin typeface="나눔고딕"/>
                <a:ea typeface="나눔고딕"/>
              </a:rPr>
              <a:t> - </a:t>
            </a:r>
            <a:r>
              <a:rPr sz="1200" dirty="0">
                <a:solidFill>
                  <a:schemeClr val="bg2">
                    <a:lumMod val="25000"/>
                  </a:schemeClr>
                </a:solidFill>
                <a:latin typeface="나눔고딕"/>
                <a:ea typeface="나눔고딕"/>
                <a:hlinkClick r:id="rId3"/>
              </a:rPr>
              <a:t>https://biz.chosun.com/site/data/html_dir/2013/07/21/2013072100502.html</a:t>
            </a:r>
            <a:endParaRPr lang="ko-KR" altLang="en-US" sz="1200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19" name="도형 155"/>
          <p:cNvSpPr/>
          <p:nvPr/>
        </p:nvSpPr>
        <p:spPr>
          <a:xfrm>
            <a:off x="332741" y="173989"/>
            <a:ext cx="2603499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5" name="텍스트 상자 153"/>
          <p:cNvSpPr txBox="1"/>
          <p:nvPr/>
        </p:nvSpPr>
        <p:spPr>
          <a:xfrm>
            <a:off x="930385" y="155889"/>
            <a:ext cx="1408215" cy="471989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267">
                <a:latin typeface="HY헤드라인M"/>
                <a:ea typeface="HY헤드라인M"/>
              </a:rPr>
              <a:t>벤치마킹</a:t>
            </a:r>
          </a:p>
        </p:txBody>
      </p:sp>
      <p:sp>
        <p:nvSpPr>
          <p:cNvPr id="26" name="도형 1038"/>
          <p:cNvSpPr/>
          <p:nvPr/>
        </p:nvSpPr>
        <p:spPr>
          <a:xfrm>
            <a:off x="4639063" y="895154"/>
            <a:ext cx="2897099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7" name="텍스트 상자 1039"/>
          <p:cNvSpPr txBox="1"/>
          <p:nvPr/>
        </p:nvSpPr>
        <p:spPr>
          <a:xfrm>
            <a:off x="4447040" y="1027304"/>
            <a:ext cx="3281145" cy="46166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모두의 마블</a:t>
            </a:r>
          </a:p>
        </p:txBody>
      </p:sp>
      <p:pic>
        <p:nvPicPr>
          <p:cNvPr id="29" name="그림 28"/>
          <p:cNvPicPr/>
          <p:nvPr/>
        </p:nvPicPr>
        <p:blipFill rotWithShape="1">
          <a:blip r:embed="rId4"/>
          <a:srcRect l="9770" r="12980" b="-2820"/>
          <a:stretch>
            <a:fillRect/>
          </a:stretch>
        </p:blipFill>
        <p:spPr>
          <a:xfrm>
            <a:off x="7409180" y="1887504"/>
            <a:ext cx="4483749" cy="3730769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2053" name="Picture 5" descr="C:\Users\공용\Desktop\예솔\모두의 마블1.png"/>
          <p:cNvPicPr>
            <a:picLocks noChangeAspect="1" noChangeArrowheads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281941" y="1887504"/>
            <a:ext cx="6948592" cy="3730769"/>
          </a:xfrm>
          <a:prstGeom prst="rect">
            <a:avLst/>
          </a:prstGeom>
          <a:noFill/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cxnSp>
        <p:nvCxnSpPr>
          <p:cNvPr id="35" name="직선 연결선 34"/>
          <p:cNvCxnSpPr/>
          <p:nvPr/>
        </p:nvCxnSpPr>
        <p:spPr>
          <a:xfrm>
            <a:off x="1202056" y="3321051"/>
            <a:ext cx="381021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315808" y="3541184"/>
            <a:ext cx="469645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281941" y="3761353"/>
            <a:ext cx="98805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>
            <a:off x="571077" y="4235451"/>
            <a:ext cx="277325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/>
          <p:cNvCxnSpPr/>
          <p:nvPr/>
        </p:nvCxnSpPr>
        <p:spPr>
          <a:xfrm>
            <a:off x="4238085" y="5132917"/>
            <a:ext cx="289931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281941" y="5338235"/>
            <a:ext cx="289136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480731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1" name="도형 150"/>
          <p:cNvCxnSpPr>
            <a:stCxn id="152" idx="3"/>
            <a:endCxn id="153" idx="1"/>
          </p:cNvCxnSpPr>
          <p:nvPr/>
        </p:nvCxnSpPr>
        <p:spPr>
          <a:xfrm flipV="1">
            <a:off x="8774433" y="3881757"/>
            <a:ext cx="400049" cy="2540"/>
          </a:xfrm>
          <a:prstGeom prst="line">
            <a:avLst/>
          </a:prstGeom>
          <a:solidFill>
            <a:schemeClr val="accent4">
              <a:lumMod val="40000"/>
              <a:lumOff val="60000"/>
            </a:schemeClr>
          </a:solidFill>
          <a:ln w="25400" cap="flat" cmpd="sng">
            <a:solidFill>
              <a:srgbClr val="3A2C0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도형 151"/>
          <p:cNvSpPr/>
          <p:nvPr/>
        </p:nvSpPr>
        <p:spPr>
          <a:xfrm>
            <a:off x="7067551" y="3724911"/>
            <a:ext cx="1707515" cy="318135"/>
          </a:xfrm>
          <a:prstGeom prst="rect">
            <a:avLst/>
          </a:prstGeom>
          <a:noFill/>
          <a:ln w="25400" cap="flat" cmpd="sng">
            <a:solidFill>
              <a:srgbClr val="3A2C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 sz="1200">
                <a:solidFill>
                  <a:schemeClr val="tx1"/>
                </a:solidFill>
                <a:latin typeface="맑은 고딕"/>
                <a:ea typeface="맑은 고딕"/>
              </a:rPr>
              <a:t>로그인 실패</a:t>
            </a:r>
          </a:p>
        </p:txBody>
      </p:sp>
      <p:sp>
        <p:nvSpPr>
          <p:cNvPr id="153" name="도형 152"/>
          <p:cNvSpPr/>
          <p:nvPr/>
        </p:nvSpPr>
        <p:spPr>
          <a:xfrm>
            <a:off x="9173845" y="3723007"/>
            <a:ext cx="1707515" cy="318135"/>
          </a:xfrm>
          <a:prstGeom prst="rect">
            <a:avLst/>
          </a:prstGeom>
          <a:noFill/>
          <a:ln w="25400" cap="flat" cmpd="sng">
            <a:solidFill>
              <a:srgbClr val="3A2C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r>
              <a:rPr lang="ko-KR" altLang="en-US" sz="1200">
                <a:solidFill>
                  <a:schemeClr val="tx1"/>
                </a:solidFill>
                <a:latin typeface="맑은 고딕"/>
                <a:ea typeface="맑은 고딕"/>
              </a:rPr>
              <a:t>계정 찾기</a:t>
            </a:r>
          </a:p>
        </p:txBody>
      </p:sp>
      <p:cxnSp>
        <p:nvCxnSpPr>
          <p:cNvPr id="154" name="도형 153"/>
          <p:cNvCxnSpPr/>
          <p:nvPr/>
        </p:nvCxnSpPr>
        <p:spPr>
          <a:xfrm flipH="1" flipV="1">
            <a:off x="6701157" y="3453765"/>
            <a:ext cx="370204" cy="635"/>
          </a:xfrm>
          <a:prstGeom prst="line">
            <a:avLst/>
          </a:prstGeom>
          <a:ln w="25400" cap="flat" cmpd="sng">
            <a:solidFill>
              <a:srgbClr val="3A2C0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도형 147"/>
          <p:cNvSpPr/>
          <p:nvPr/>
        </p:nvSpPr>
        <p:spPr>
          <a:xfrm>
            <a:off x="332743" y="1258136"/>
            <a:ext cx="11513819" cy="5313141"/>
          </a:xfrm>
          <a:prstGeom prst="roundRect">
            <a:avLst>
              <a:gd name="adj" fmla="val 7273"/>
            </a:avLst>
          </a:prstGeom>
          <a:solidFill>
            <a:schemeClr val="bg1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 defTabSz="507987">
              <a:defRPr/>
            </a:pPr>
            <a:r>
              <a:rPr lang="ko-KR" altLang="en-US" sz="2400">
                <a:ln w="0" cap="flat" cmpd="sng">
                  <a:solidFill>
                    <a:srgbClr val="000000">
                      <a:alpha val="100000"/>
                    </a:srgbClr>
                  </a:solidFill>
                  <a:prstDash val="solid"/>
                </a:ln>
                <a:latin typeface="맑은 고딕"/>
                <a:ea typeface="맑은 고딕"/>
              </a:rPr>
              <a:t> 	</a:t>
            </a: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35" name="도형 1038"/>
          <p:cNvSpPr/>
          <p:nvPr/>
        </p:nvSpPr>
        <p:spPr>
          <a:xfrm>
            <a:off x="4639063" y="895154"/>
            <a:ext cx="2897099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36" name="텍스트 상자 1039"/>
          <p:cNvSpPr txBox="1"/>
          <p:nvPr/>
        </p:nvSpPr>
        <p:spPr>
          <a:xfrm>
            <a:off x="4447040" y="1027304"/>
            <a:ext cx="3281145" cy="46166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애니팡</a:t>
            </a:r>
          </a:p>
        </p:txBody>
      </p:sp>
      <p:pic>
        <p:nvPicPr>
          <p:cNvPr id="4104" name="Picture 8" descr="C:\Users\공용\Desktop\예솔\애니팡01.png"/>
          <p:cNvPicPr>
            <a:picLocks noChangeAspect="1" noChangeArrowheads="1"/>
          </p:cNvPicPr>
          <p:nvPr/>
        </p:nvPicPr>
        <p:blipFill rotWithShape="1">
          <a:blip r:embed="rId2"/>
          <a:srcRect r="500"/>
          <a:stretch>
            <a:fillRect/>
          </a:stretch>
        </p:blipFill>
        <p:spPr>
          <a:xfrm>
            <a:off x="2337555" y="1671920"/>
            <a:ext cx="7508240" cy="3147835"/>
          </a:xfrm>
          <a:prstGeom prst="rect">
            <a:avLst/>
          </a:prstGeom>
          <a:noFill/>
          <a:ln w="9525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graphicFrame>
        <p:nvGraphicFramePr>
          <p:cNvPr id="48" name="표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4933391"/>
              </p:ext>
            </p:extLst>
          </p:nvPr>
        </p:nvGraphicFramePr>
        <p:xfrm>
          <a:off x="1774675" y="5023303"/>
          <a:ext cx="9031268" cy="13800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156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156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456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marL="0" marR="0" indent="0" algn="ctr" defTabSz="6858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2400" dirty="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 dirty="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9" name="TextBox 48"/>
          <p:cNvSpPr txBox="1"/>
          <p:nvPr/>
        </p:nvSpPr>
        <p:spPr>
          <a:xfrm>
            <a:off x="1948338" y="5773609"/>
            <a:ext cx="413927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 dirty="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랭킹 시스템</a:t>
            </a: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나눔스퀘어라운드 Bold"/>
                <a:ea typeface="나눔스퀘어라운드 Bold"/>
              </a:rPr>
              <a:t>을 통한 </a:t>
            </a:r>
            <a:r>
              <a:rPr lang="ko-KR" altLang="en-US" sz="2400" dirty="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승부욕 자극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692919" y="5081112"/>
            <a:ext cx="74571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  <a:latin typeface="나눔스퀘어라운드 ExtraBold"/>
                <a:ea typeface="나눔스퀘어라운드 ExtraBold"/>
              </a:rPr>
              <a:t>장점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691875" y="5576986"/>
            <a:ext cx="3783331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나눔스퀘어라운드 Bold"/>
                <a:ea typeface="나눔스퀘어라운드 Bold"/>
              </a:rPr>
              <a:t>빠른 게임 진행으로</a:t>
            </a:r>
          </a:p>
          <a:p>
            <a:pPr algn="ctr">
              <a:defRPr/>
            </a:pPr>
            <a:r>
              <a:rPr lang="ko-KR" altLang="en-US" sz="2400" dirty="0" err="1">
                <a:solidFill>
                  <a:schemeClr val="bg2">
                    <a:lumMod val="25000"/>
                  </a:schemeClr>
                </a:solidFill>
                <a:latin typeface="나눔스퀘어라운드 Bold"/>
                <a:ea typeface="나눔스퀘어라운드 Bold"/>
              </a:rPr>
              <a:t>중장년층의</a:t>
            </a:r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나눔스퀘어라운드 Bold"/>
                <a:ea typeface="나눔스퀘어라운드 Bold"/>
              </a:rPr>
              <a:t> 적응이 쉽지 않음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880000" y="5081112"/>
            <a:ext cx="74571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  <a:latin typeface="나눔스퀘어라운드 ExtraBold"/>
                <a:ea typeface="나눔스퀘어라운드 ExtraBold"/>
              </a:rPr>
              <a:t>단점</a:t>
            </a:r>
          </a:p>
        </p:txBody>
      </p:sp>
      <p:sp>
        <p:nvSpPr>
          <p:cNvPr id="18" name="도형 155"/>
          <p:cNvSpPr/>
          <p:nvPr/>
        </p:nvSpPr>
        <p:spPr>
          <a:xfrm>
            <a:off x="332741" y="173989"/>
            <a:ext cx="2603499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9" name="텍스트 상자 153"/>
          <p:cNvSpPr txBox="1"/>
          <p:nvPr/>
        </p:nvSpPr>
        <p:spPr>
          <a:xfrm>
            <a:off x="930385" y="155889"/>
            <a:ext cx="1408215" cy="471989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267">
                <a:latin typeface="HY헤드라인M"/>
                <a:ea typeface="HY헤드라인M"/>
              </a:rPr>
              <a:t>벤치마킹</a:t>
            </a:r>
          </a:p>
        </p:txBody>
      </p:sp>
    </p:spTree>
    <p:extLst>
      <p:ext uri="{BB962C8B-B14F-4D97-AF65-F5344CB8AC3E}">
        <p14:creationId xmlns:p14="http://schemas.microsoft.com/office/powerpoint/2010/main" val="1769757865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공용\Desktop\예솔\애니팡.pn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682829" y="1818217"/>
            <a:ext cx="8809567" cy="4104216"/>
          </a:xfrm>
          <a:prstGeom prst="rect">
            <a:avLst/>
          </a:prstGeom>
          <a:noFill/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8" name="텍스트 상자 167"/>
          <p:cNvSpPr txBox="1"/>
          <p:nvPr/>
        </p:nvSpPr>
        <p:spPr>
          <a:xfrm>
            <a:off x="3815508" y="6444824"/>
            <a:ext cx="8755595" cy="278281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defTabSz="507987">
              <a:defRPr/>
            </a:pP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승부욕을 자극하여 재미와 중독성을 증가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- </a:t>
            </a:r>
            <a:r>
              <a:rPr sz="1200" u="sng" dirty="0">
                <a:solidFill>
                  <a:schemeClr val="bg2">
                    <a:lumMod val="25000"/>
                  </a:schemeClr>
                </a:solidFill>
                <a:uFill>
                  <a:solidFill>
                    <a:srgbClr val="0563C1"/>
                  </a:solidFill>
                </a:uFill>
                <a:latin typeface="나눔고딕"/>
                <a:ea typeface="나눔고딕"/>
                <a:hlinkClick r:id="rId3"/>
              </a:rPr>
              <a:t>http://www.futurekorea.co.kr/news/articleView.html?idxno=35527</a:t>
            </a:r>
            <a:endParaRPr lang="ko-KR" altLang="en-US" sz="1200" u="sng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3869885" y="5446184"/>
            <a:ext cx="634938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도형 1038"/>
          <p:cNvSpPr/>
          <p:nvPr/>
        </p:nvSpPr>
        <p:spPr>
          <a:xfrm>
            <a:off x="4639063" y="895154"/>
            <a:ext cx="2897099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0" name="텍스트 상자 1039"/>
          <p:cNvSpPr txBox="1"/>
          <p:nvPr/>
        </p:nvSpPr>
        <p:spPr>
          <a:xfrm>
            <a:off x="4447040" y="1027304"/>
            <a:ext cx="3281145" cy="46166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애니팡</a:t>
            </a:r>
          </a:p>
        </p:txBody>
      </p:sp>
      <p:sp>
        <p:nvSpPr>
          <p:cNvPr id="11" name="도형 155"/>
          <p:cNvSpPr/>
          <p:nvPr/>
        </p:nvSpPr>
        <p:spPr>
          <a:xfrm>
            <a:off x="332741" y="173989"/>
            <a:ext cx="2603499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2" name="텍스트 상자 153"/>
          <p:cNvSpPr txBox="1"/>
          <p:nvPr/>
        </p:nvSpPr>
        <p:spPr>
          <a:xfrm>
            <a:off x="930385" y="155889"/>
            <a:ext cx="1408215" cy="471989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267">
                <a:latin typeface="HY헤드라인M"/>
                <a:ea typeface="HY헤드라인M"/>
              </a:rPr>
              <a:t>벤치마킹</a:t>
            </a:r>
          </a:p>
        </p:txBody>
      </p:sp>
    </p:spTree>
    <p:extLst>
      <p:ext uri="{BB962C8B-B14F-4D97-AF65-F5344CB8AC3E}">
        <p14:creationId xmlns:p14="http://schemas.microsoft.com/office/powerpoint/2010/main" val="1300117696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12516" y="-1203767"/>
            <a:ext cx="532436" cy="625033"/>
          </a:xfrm>
          <a:prstGeom prst="rect">
            <a:avLst/>
          </a:prstGeom>
          <a:solidFill>
            <a:srgbClr val="1415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865" y="-1504455"/>
            <a:ext cx="4181475" cy="1057275"/>
          </a:xfrm>
          <a:prstGeom prst="rect">
            <a:avLst/>
          </a:prstGeom>
        </p:spPr>
      </p:pic>
      <p:sp>
        <p:nvSpPr>
          <p:cNvPr id="7" name="사다리꼴 6"/>
          <p:cNvSpPr/>
          <p:nvPr/>
        </p:nvSpPr>
        <p:spPr>
          <a:xfrm>
            <a:off x="-672279" y="3017120"/>
            <a:ext cx="13852606" cy="508339"/>
          </a:xfrm>
          <a:prstGeom prst="trapezoid">
            <a:avLst>
              <a:gd name="adj" fmla="val 63920"/>
            </a:avLst>
          </a:prstGeom>
          <a:solidFill>
            <a:srgbClr val="DE3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3966259" y="2763889"/>
            <a:ext cx="4259483" cy="1004019"/>
          </a:xfrm>
          <a:prstGeom prst="rect">
            <a:avLst/>
          </a:prstGeom>
          <a:solidFill>
            <a:srgbClr val="DE3D6E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5073925" y="226492"/>
            <a:ext cx="20441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-15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목차 입력</a:t>
            </a:r>
            <a:endParaRPr lang="ko-KR" altLang="en-US" sz="4000" b="1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210 나무고딕 B" panose="02020603020101020101" pitchFamily="18" charset="-127"/>
              <a:ea typeface="210 나무고딕 B" panose="0202060302010102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211604" y="2917347"/>
            <a:ext cx="38715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spc="-150" dirty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기획 및 요구사항</a:t>
            </a:r>
            <a:endParaRPr lang="ko-KR" altLang="en-US" sz="4000" b="1" spc="-150" dirty="0">
              <a:ln>
                <a:solidFill>
                  <a:schemeClr val="tx1"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210 나무고딕 B" panose="02020603020101020101" pitchFamily="18" charset="-127"/>
              <a:ea typeface="210 나무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885984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도형 147"/>
          <p:cNvSpPr/>
          <p:nvPr/>
        </p:nvSpPr>
        <p:spPr>
          <a:xfrm>
            <a:off x="332743" y="1268296"/>
            <a:ext cx="11513819" cy="5313141"/>
          </a:xfrm>
          <a:prstGeom prst="roundRect">
            <a:avLst>
              <a:gd name="adj" fmla="val 7273"/>
            </a:avLst>
          </a:prstGeom>
          <a:solidFill>
            <a:schemeClr val="bg1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 defTabSz="507987">
              <a:defRPr/>
            </a:pPr>
            <a:r>
              <a:rPr lang="ko-KR" altLang="en-US" sz="2400">
                <a:ln w="0" cap="flat" cmpd="sng">
                  <a:solidFill>
                    <a:srgbClr val="000000">
                      <a:alpha val="100000"/>
                    </a:srgbClr>
                  </a:solidFill>
                  <a:prstDash val="solid"/>
                </a:ln>
                <a:latin typeface="맑은 고딕"/>
                <a:ea typeface="맑은 고딕"/>
              </a:rPr>
              <a:t> 	</a:t>
            </a: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3" name="도형 1038"/>
          <p:cNvSpPr/>
          <p:nvPr/>
        </p:nvSpPr>
        <p:spPr>
          <a:xfrm>
            <a:off x="3966990" y="905314"/>
            <a:ext cx="4241245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4" name="텍스트 상자 1039"/>
          <p:cNvSpPr txBox="1"/>
          <p:nvPr/>
        </p:nvSpPr>
        <p:spPr>
          <a:xfrm>
            <a:off x="4351027" y="1037465"/>
            <a:ext cx="3473165" cy="461665"/>
          </a:xfrm>
          <a:prstGeom prst="rect">
            <a:avLst/>
          </a:prstGeom>
          <a:solidFill>
            <a:srgbClr val="FFFFC0"/>
          </a:solidFill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카트라이더 러쉬 플러스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1001635" y="2082497"/>
            <a:ext cx="10182931" cy="2285056"/>
            <a:chOff x="562181" y="1470354"/>
            <a:chExt cx="8015288" cy="1798637"/>
          </a:xfrm>
        </p:grpSpPr>
        <p:pic>
          <p:nvPicPr>
            <p:cNvPr id="5125" name="Picture 5" descr="C:\Users\공용\Desktop\예솔\카트라이더.png"/>
            <p:cNvPicPr>
              <a:picLocks noChangeAspect="1" noChangeArrowheads="1"/>
            </p:cNvPicPr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562181" y="1470354"/>
              <a:ext cx="8015288" cy="1798637"/>
            </a:xfrm>
            <a:prstGeom prst="rect">
              <a:avLst/>
            </a:prstGeom>
            <a:noFill/>
            <a:ln w="9525" cap="flat" cmpd="sng">
              <a:solidFill>
                <a:schemeClr val="bg2">
                  <a:lumMod val="25000"/>
                </a:schemeClr>
              </a:solidFill>
              <a:prstDash val="solid"/>
              <a:round/>
            </a:ln>
            <a:effectLst>
              <a:outerShdw blurRad="38100" dist="12700" dir="2700000" algn="tl" rotWithShape="0">
                <a:srgbClr val="000000">
                  <a:alpha val="40000"/>
                </a:srgbClr>
              </a:outerShdw>
            </a:effectLst>
          </p:spPr>
        </p:pic>
        <p:sp>
          <p:nvSpPr>
            <p:cNvPr id="2" name="모서리가 둥근 직사각형 1"/>
            <p:cNvSpPr/>
            <p:nvPr/>
          </p:nvSpPr>
          <p:spPr>
            <a:xfrm>
              <a:off x="7798172" y="1916367"/>
              <a:ext cx="358140" cy="8382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FF0000">
                  <a:alpha val="100000"/>
                </a:srgbClr>
              </a:solidFill>
              <a:prstDash val="solid"/>
              <a:miter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400"/>
            </a:p>
          </p:txBody>
        </p:sp>
      </p:grpSp>
      <p:graphicFrame>
        <p:nvGraphicFramePr>
          <p:cNvPr id="26" name="표 25"/>
          <p:cNvGraphicFramePr>
            <a:graphicFrameLocks noGrp="1"/>
          </p:cNvGraphicFramePr>
          <p:nvPr/>
        </p:nvGraphicFramePr>
        <p:xfrm>
          <a:off x="2032000" y="4806291"/>
          <a:ext cx="8128000" cy="13800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4567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marL="0" marR="0" indent="0" algn="ctr" defTabSz="6858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2400">
                        <a:solidFill>
                          <a:schemeClr val="tx1"/>
                        </a:solidFill>
                        <a:latin typeface="맑은 고딕"/>
                        <a:ea typeface="맑은 고딕"/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solidFill>
                          <a:schemeClr val="bg2">
                            <a:lumMod val="10000"/>
                          </a:schemeClr>
                        </a:solidFill>
                      </a:endParaRPr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2174877" y="5379253"/>
            <a:ext cx="3781805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승부욕을 자극</a:t>
            </a:r>
            <a:r>
              <a:rPr lang="ko-KR" altLang="en-US" sz="2400">
                <a:solidFill>
                  <a:schemeClr val="bg2">
                    <a:lumMod val="10000"/>
                  </a:schemeClr>
                </a:solidFill>
                <a:latin typeface="나눔스퀘어라운드 Bold"/>
                <a:ea typeface="나눔스퀘어라운드 Bold"/>
              </a:rPr>
              <a:t>하는</a:t>
            </a:r>
            <a:r>
              <a:rPr lang="ko-KR" altLang="en-US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 아이템전</a:t>
            </a:r>
            <a:r>
              <a:rPr lang="en-US" altLang="ko-KR" sz="2400">
                <a:solidFill>
                  <a:schemeClr val="bg2">
                    <a:lumMod val="25000"/>
                  </a:schemeClr>
                </a:solidFill>
                <a:latin typeface="나눔스퀘어라운드 Bold"/>
                <a:ea typeface="나눔스퀘어라운드 Bold"/>
              </a:rPr>
              <a:t>,</a:t>
            </a:r>
          </a:p>
          <a:p>
            <a:pPr algn="ctr">
              <a:defRPr/>
            </a:pPr>
            <a:r>
              <a:rPr lang="ko-KR" altLang="en-US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짧은 플레이 타임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692919" y="4868362"/>
            <a:ext cx="74571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  <a:latin typeface="나눔스퀘어라운드 ExtraBold"/>
                <a:ea typeface="나눔스퀘어라운드 ExtraBold"/>
              </a:rPr>
              <a:t>장점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547432" y="5390120"/>
            <a:ext cx="3182281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  <a:latin typeface="나눔스퀘어라운드 Bold"/>
                <a:ea typeface="나눔스퀘어라운드 Bold"/>
              </a:rPr>
              <a:t>게임 유저가 </a:t>
            </a:r>
            <a:r>
              <a:rPr lang="en-US" altLang="ko-KR" sz="2400">
                <a:solidFill>
                  <a:schemeClr val="bg2">
                    <a:lumMod val="25000"/>
                  </a:schemeClr>
                </a:solidFill>
                <a:latin typeface="나눔스퀘어라운드 Bold"/>
                <a:ea typeface="나눔스퀘어라운드 Bold"/>
              </a:rPr>
              <a:t>10-20</a:t>
            </a:r>
            <a:r>
              <a:rPr lang="ko-KR" altLang="en-US" sz="2400">
                <a:solidFill>
                  <a:schemeClr val="bg2">
                    <a:lumMod val="25000"/>
                  </a:schemeClr>
                </a:solidFill>
                <a:latin typeface="나눔스퀘어라운드 Bold"/>
                <a:ea typeface="나눔스퀘어라운드 Bold"/>
              </a:rPr>
              <a:t>대에</a:t>
            </a:r>
          </a:p>
          <a:p>
            <a:pPr algn="ctr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  <a:latin typeface="나눔스퀘어라운드 Bold"/>
                <a:ea typeface="나눔스퀘어라운드 Bold"/>
              </a:rPr>
              <a:t>집중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880000" y="4868362"/>
            <a:ext cx="74571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>
                <a:solidFill>
                  <a:schemeClr val="bg2">
                    <a:lumMod val="25000"/>
                  </a:schemeClr>
                </a:solidFill>
                <a:latin typeface="나눔스퀘어라운드 ExtraBold"/>
                <a:ea typeface="나눔스퀘어라운드 ExtraBold"/>
              </a:rPr>
              <a:t>단점</a:t>
            </a:r>
          </a:p>
        </p:txBody>
      </p:sp>
      <p:sp>
        <p:nvSpPr>
          <p:cNvPr id="17" name="도형 155"/>
          <p:cNvSpPr/>
          <p:nvPr/>
        </p:nvSpPr>
        <p:spPr>
          <a:xfrm>
            <a:off x="332741" y="173989"/>
            <a:ext cx="2603499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8" name="텍스트 상자 153"/>
          <p:cNvSpPr txBox="1"/>
          <p:nvPr/>
        </p:nvSpPr>
        <p:spPr>
          <a:xfrm>
            <a:off x="930385" y="155889"/>
            <a:ext cx="1408215" cy="471989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267">
                <a:latin typeface="HY헤드라인M"/>
                <a:ea typeface="HY헤드라인M"/>
              </a:rPr>
              <a:t>벤치마킹</a:t>
            </a:r>
          </a:p>
        </p:txBody>
      </p:sp>
    </p:spTree>
    <p:extLst>
      <p:ext uri="{BB962C8B-B14F-4D97-AF65-F5344CB8AC3E}">
        <p14:creationId xmlns:p14="http://schemas.microsoft.com/office/powerpoint/2010/main" val="3096827514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공용\Desktop\예솔\카트라이더-기사.png"/>
          <p:cNvPicPr>
            <a:picLocks noChangeAspect="1" noChangeArrowheads="1"/>
          </p:cNvPicPr>
          <p:nvPr/>
        </p:nvPicPr>
        <p:blipFill rotWithShape="1">
          <a:blip r:embed="rId2"/>
          <a:srcRect r="990"/>
          <a:stretch>
            <a:fillRect/>
          </a:stretch>
        </p:blipFill>
        <p:spPr>
          <a:xfrm>
            <a:off x="2176357" y="1720217"/>
            <a:ext cx="7821083" cy="4584700"/>
          </a:xfrm>
          <a:prstGeom prst="rect">
            <a:avLst/>
          </a:prstGeom>
          <a:noFill/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4" name="텍스트 상자 163"/>
          <p:cNvSpPr txBox="1"/>
          <p:nvPr/>
        </p:nvSpPr>
        <p:spPr>
          <a:xfrm>
            <a:off x="6545587" y="6360132"/>
            <a:ext cx="8836024" cy="462947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defTabSz="507987">
              <a:defRPr/>
            </a:pP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 </a:t>
            </a:r>
            <a:r>
              <a:rPr sz="1200" dirty="0" err="1">
                <a:solidFill>
                  <a:schemeClr val="bg1"/>
                </a:solidFill>
                <a:latin typeface="나눔고딕"/>
                <a:ea typeface="나눔고딕"/>
              </a:rPr>
              <a:t>손안에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서 즐기는 카트의 재미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- </a:t>
            </a:r>
            <a:r>
              <a:rPr sz="1200"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나눔고딕"/>
                <a:ea typeface="나눔고딕"/>
                <a:hlinkClick r:id="rId3"/>
              </a:rPr>
              <a:t>https://game.donga.com/95213/</a:t>
            </a:r>
            <a:endParaRPr sz="1200" u="sng" dirty="0">
              <a:solidFill>
                <a:srgbClr val="0563C1"/>
              </a:solidFill>
              <a:uFill>
                <a:solidFill>
                  <a:srgbClr val="0563C1"/>
                </a:solidFill>
              </a:uFill>
              <a:latin typeface="나눔고딕"/>
              <a:ea typeface="나눔고딕"/>
            </a:endParaRPr>
          </a:p>
          <a:p>
            <a:pPr defTabSz="507987">
              <a:defRPr/>
            </a:pP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          카트 플레이타임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- </a:t>
            </a:r>
            <a:r>
              <a:rPr lang="en-US" altLang="ko-KR" sz="1200" dirty="0">
                <a:latin typeface="나눔고딕"/>
                <a:ea typeface="나눔고딕"/>
                <a:hlinkClick r:id="rId4"/>
              </a:rPr>
              <a:t>https://n.news.naver.com/article/018/0004658177 </a:t>
            </a:r>
            <a:endParaRPr lang="ko-KR" altLang="en-US" sz="1200" dirty="0">
              <a:latin typeface="나눔고딕"/>
              <a:ea typeface="나눔고딕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2905760" y="5557515"/>
            <a:ext cx="7000241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235842" y="5880097"/>
            <a:ext cx="2600319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도형 1038"/>
          <p:cNvSpPr/>
          <p:nvPr/>
        </p:nvSpPr>
        <p:spPr>
          <a:xfrm>
            <a:off x="3966990" y="905314"/>
            <a:ext cx="4241245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6" name="텍스트 상자 1039"/>
          <p:cNvSpPr txBox="1"/>
          <p:nvPr/>
        </p:nvSpPr>
        <p:spPr>
          <a:xfrm>
            <a:off x="4351027" y="1037465"/>
            <a:ext cx="3473165" cy="461665"/>
          </a:xfrm>
          <a:prstGeom prst="rect">
            <a:avLst/>
          </a:prstGeom>
          <a:solidFill>
            <a:srgbClr val="FFFFC0"/>
          </a:solidFill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카트라이더 러쉬 플러스</a:t>
            </a:r>
          </a:p>
        </p:txBody>
      </p:sp>
      <p:sp>
        <p:nvSpPr>
          <p:cNvPr id="10" name="도형 155"/>
          <p:cNvSpPr/>
          <p:nvPr/>
        </p:nvSpPr>
        <p:spPr>
          <a:xfrm>
            <a:off x="332741" y="173989"/>
            <a:ext cx="2603499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1" name="텍스트 상자 153"/>
          <p:cNvSpPr txBox="1"/>
          <p:nvPr/>
        </p:nvSpPr>
        <p:spPr>
          <a:xfrm>
            <a:off x="930385" y="155889"/>
            <a:ext cx="1408215" cy="471989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267">
                <a:latin typeface="HY헤드라인M"/>
                <a:ea typeface="HY헤드라인M"/>
              </a:rPr>
              <a:t>벤치마킹</a:t>
            </a:r>
          </a:p>
        </p:txBody>
      </p:sp>
    </p:spTree>
    <p:extLst>
      <p:ext uri="{BB962C8B-B14F-4D97-AF65-F5344CB8AC3E}">
        <p14:creationId xmlns:p14="http://schemas.microsoft.com/office/powerpoint/2010/main" val="1239134757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4" name="표 163"/>
          <p:cNvGraphicFramePr>
            <a:graphicFrameLocks noGrp="1"/>
          </p:cNvGraphicFramePr>
          <p:nvPr/>
        </p:nvGraphicFramePr>
        <p:xfrm>
          <a:off x="649299" y="1182426"/>
          <a:ext cx="10893403" cy="46492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2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563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124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124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38379">
                <a:tc>
                  <a:txBody>
                    <a:bodyPr/>
                    <a:lstStyle/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sz="2100" b="1" i="0" kern="120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벤치마킹</a:t>
                      </a:r>
                      <a:endParaRPr lang="ko-KR" altLang="en-US" sz="2100" b="1" i="0" kern="120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sz="2500" b="1" i="0" kern="120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모두의 </a:t>
                      </a:r>
                      <a:r>
                        <a:rPr lang="ko-KR" sz="2500" b="1" i="0" kern="1200" dirty="0" err="1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마블</a:t>
                      </a:r>
                      <a:endParaRPr lang="ko-KR" altLang="en-US" sz="2500" b="1" i="0" kern="120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sz="2500" b="1" i="0" kern="120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애니팡</a:t>
                      </a:r>
                      <a:endParaRPr lang="ko-KR" altLang="en-US" sz="2500" b="1" i="0" kern="120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sz="2400" b="1" i="0" kern="1200" dirty="0" err="1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카트라이더</a:t>
                      </a:r>
                      <a:endParaRPr lang="en-US" altLang="ko-KR" sz="2400" b="1" i="0" kern="120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altLang="en-US" sz="2400" b="1" i="0" kern="1200" dirty="0" err="1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러쉬</a:t>
                      </a:r>
                      <a:r>
                        <a:rPr lang="ko-KR" altLang="en-US" sz="2400" b="1" i="0" kern="120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 플러스</a:t>
                      </a: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18415">
                <a:tc>
                  <a:txBody>
                    <a:bodyPr/>
                    <a:lstStyle/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sz="2000" b="0" i="0" kern="120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장점</a:t>
                      </a:r>
                      <a:endParaRPr lang="ko-KR" altLang="en-US" sz="2000" b="0" i="0" kern="120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sz="2100" b="0" i="0" kern="1200">
                          <a:solidFill>
                            <a:srgbClr val="E6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간단한 게임방법</a:t>
                      </a:r>
                      <a:endParaRPr lang="ko-KR" altLang="en-US" sz="2100" b="0" i="0" kern="1200" dirty="0">
                        <a:solidFill>
                          <a:srgbClr val="E6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sz="2000" b="0" i="0" kern="1200" dirty="0">
                          <a:solidFill>
                            <a:srgbClr val="E6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랭킹 시스템</a:t>
                      </a:r>
                      <a:r>
                        <a:rPr lang="ko-KR" sz="2000" b="0" i="0" kern="12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을 </a:t>
                      </a:r>
                      <a:r>
                        <a:rPr lang="ko-KR" altLang="en-US" sz="2000" b="0" i="0" kern="1200" dirty="0">
                          <a:solidFill>
                            <a:schemeClr val="tx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통한</a:t>
                      </a:r>
                      <a:endParaRPr lang="en-US" altLang="ko-KR" sz="2000" b="0" i="0" kern="1200" dirty="0">
                        <a:solidFill>
                          <a:schemeClr val="tx1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sz="2000" b="0" i="0" kern="1200" dirty="0">
                          <a:solidFill>
                            <a:srgbClr val="E6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승부욕</a:t>
                      </a:r>
                      <a:r>
                        <a:rPr lang="en-US" altLang="ko-KR" sz="2000" b="0" i="0" kern="1200" dirty="0">
                          <a:solidFill>
                            <a:srgbClr val="E6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</a:t>
                      </a:r>
                      <a:r>
                        <a:rPr lang="ko-KR" sz="2000" b="0" i="0" kern="1200" dirty="0">
                          <a:solidFill>
                            <a:srgbClr val="E6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자극</a:t>
                      </a:r>
                      <a:endParaRPr lang="ko-KR" altLang="en-US" sz="2000" b="0" i="0" kern="1200" dirty="0">
                        <a:solidFill>
                          <a:srgbClr val="E6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altLang="en-US" sz="2000" b="0" i="0" kern="1200" dirty="0">
                          <a:solidFill>
                            <a:srgbClr val="E6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승부욕을 자극</a:t>
                      </a:r>
                      <a:r>
                        <a:rPr lang="ko-KR" altLang="en-US" sz="2000" b="0" i="0" kern="1200" dirty="0">
                          <a:solidFill>
                            <a:schemeClr val="bg2">
                              <a:lumMod val="10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하는</a:t>
                      </a:r>
                      <a:endParaRPr lang="en-US" altLang="ko-KR" sz="2000" b="0" i="0" kern="1200" dirty="0">
                        <a:solidFill>
                          <a:schemeClr val="bg2">
                            <a:lumMod val="10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altLang="en-US" sz="2000" b="0" i="0" kern="1200" dirty="0" err="1">
                          <a:solidFill>
                            <a:srgbClr val="E6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아이템전</a:t>
                      </a:r>
                      <a:r>
                        <a:rPr lang="en-US" altLang="ko-KR" sz="2000" b="0" i="0" kern="1200" dirty="0">
                          <a:solidFill>
                            <a:schemeClr val="tx1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,</a:t>
                      </a:r>
                    </a:p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altLang="en-US" sz="2000" b="0" i="0" kern="1200" dirty="0">
                          <a:solidFill>
                            <a:srgbClr val="E6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짧은 플레이 타임</a:t>
                      </a: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92451">
                <a:tc>
                  <a:txBody>
                    <a:bodyPr/>
                    <a:lstStyle/>
                    <a:p>
                      <a:pPr marL="0" indent="0" algn="ctr" defTabSz="508000" hangingPunct="1">
                        <a:buFontTx/>
                        <a:buNone/>
                      </a:pPr>
                      <a:r>
                        <a:rPr lang="ko-KR" sz="2000" b="0" i="0" kern="1200" dirty="0">
                          <a:solidFill>
                            <a:schemeClr val="tx1"/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단점</a:t>
                      </a:r>
                      <a:endParaRPr lang="ko-KR" altLang="en-US" sz="2000" b="0" i="0" kern="1200" dirty="0">
                        <a:solidFill>
                          <a:schemeClr val="tx1"/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defTabSz="914400" eaLnBrk="1" latinLnBrk="1" hangingPunct="1">
                        <a:buFontTx/>
                        <a:buNone/>
                      </a:pPr>
                      <a:r>
                        <a:rPr lang="ko-KR" altLang="en-US" sz="2100" b="0" i="0" kern="1200">
                          <a:solidFill>
                            <a:srgbClr val="000000"/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긴 플레이 시간</a:t>
                      </a:r>
                      <a:endParaRPr lang="ko-KR" altLang="en-US" sz="2100" b="0" i="0" kern="1200" dirty="0">
                        <a:solidFill>
                          <a:srgbClr val="000000"/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빠른 게임 진행으로</a:t>
                      </a:r>
                      <a:endParaRPr lang="en-US" altLang="ko-KR" sz="2000" dirty="0">
                        <a:solidFill>
                          <a:schemeClr val="bg2">
                            <a:lumMod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/>
                      <a:r>
                        <a:rPr lang="ko-KR" altLang="en-US" sz="2000" dirty="0" err="1"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중장년층의</a:t>
                      </a:r>
                      <a:r>
                        <a:rPr lang="ko-KR" altLang="en-US" sz="20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적응이</a:t>
                      </a:r>
                      <a:endParaRPr lang="en-US" altLang="ko-KR" sz="2000" dirty="0">
                        <a:solidFill>
                          <a:schemeClr val="bg2">
                            <a:lumMod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/>
                      <a:r>
                        <a:rPr lang="ko-KR" altLang="en-US" sz="20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쉽지 않음</a:t>
                      </a: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게임 유저가 </a:t>
                      </a:r>
                      <a:r>
                        <a:rPr lang="en-US" altLang="ko-KR" sz="20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10-20</a:t>
                      </a:r>
                      <a:r>
                        <a:rPr lang="ko-KR" altLang="en-US" sz="20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대에</a:t>
                      </a:r>
                      <a:endParaRPr lang="en-US" altLang="ko-KR" sz="2000" dirty="0">
                        <a:solidFill>
                          <a:schemeClr val="bg2">
                            <a:lumMod val="25000"/>
                          </a:schemeClr>
                        </a:solidFill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  <a:p>
                      <a:pPr algn="ctr"/>
                      <a:r>
                        <a:rPr lang="ko-KR" altLang="en-US" sz="2000" dirty="0">
                          <a:solidFill>
                            <a:schemeClr val="bg2">
                              <a:lumMod val="25000"/>
                            </a:schemeClr>
                          </a:solidFill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집중</a:t>
                      </a:r>
                    </a:p>
                  </a:txBody>
                  <a:tcPr marL="95497" marR="95497" marT="49767" marB="49767" anchor="ctr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5" name="텍스트 상자 164"/>
          <p:cNvSpPr txBox="1">
            <a:spLocks/>
          </p:cNvSpPr>
          <p:nvPr/>
        </p:nvSpPr>
        <p:spPr>
          <a:xfrm>
            <a:off x="5553100" y="6214168"/>
            <a:ext cx="7310125" cy="600213"/>
          </a:xfrm>
          <a:prstGeom prst="rect">
            <a:avLst/>
          </a:prstGeom>
          <a:noFill/>
        </p:spPr>
        <p:txBody>
          <a:bodyPr vert="horz" wrap="square" lIns="0" tIns="0" rIns="0" bIns="0" anchor="t">
            <a:noAutofit/>
          </a:bodyPr>
          <a:lstStyle/>
          <a:p>
            <a:pPr defTabSz="507987"/>
            <a:r>
              <a:rPr lang="ko-KR" altLang="en-US" sz="1067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출처 </a:t>
            </a:r>
            <a:r>
              <a:rPr lang="en-US" altLang="ko-KR" sz="1067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1067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모두의마블</a:t>
            </a:r>
            <a:r>
              <a:rPr lang="ko-KR" altLang="en-US" sz="1067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게임플레이시간 </a:t>
            </a:r>
            <a:r>
              <a:rPr lang="en-US" altLang="ko-KR" sz="1067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sz="1067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2"/>
              </a:rPr>
              <a:t>https://game.donga.com/64037/</a:t>
            </a:r>
            <a:endParaRPr lang="ko-KR" altLang="en-US" sz="1067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defTabSz="507987"/>
            <a:r>
              <a:rPr lang="ko-KR" altLang="en-US" sz="1067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    </a:t>
            </a:r>
            <a:r>
              <a:rPr lang="ko-KR" altLang="en-US" sz="1067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카트라이더</a:t>
            </a:r>
            <a:r>
              <a:rPr lang="ko-KR" altLang="en-US" sz="1067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유저 연령층 </a:t>
            </a:r>
            <a:r>
              <a:rPr lang="en-US" altLang="ko-KR" sz="1067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sz="1067" u="sng" dirty="0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나눔고딕" panose="020D0604000000000000" pitchFamily="50" charset="-127"/>
                <a:ea typeface="나눔고딕" panose="020D0604000000000000" pitchFamily="50" charset="-127"/>
                <a:hlinkClick r:id="rId3"/>
              </a:rPr>
              <a:t>http://www.gameand.co.kr/news/articleView.html?idxno=7343</a:t>
            </a:r>
            <a:endParaRPr lang="ko-KR" altLang="en-US" sz="1067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defTabSz="507987"/>
            <a:r>
              <a:rPr lang="ko-KR" altLang="en-US" sz="1067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      </a:t>
            </a:r>
            <a:r>
              <a:rPr lang="ko-KR" altLang="en-US" sz="1067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애니팡</a:t>
            </a:r>
            <a:r>
              <a:rPr lang="ko-KR" altLang="en-US" sz="1067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시간제한 방식의 단점 </a:t>
            </a:r>
            <a:r>
              <a:rPr lang="en-US" altLang="ko-KR" sz="1067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 </a:t>
            </a:r>
            <a:r>
              <a:rPr lang="en-US" altLang="ko-KR" sz="1067" dirty="0">
                <a:latin typeface="나눔고딕" panose="020D0604000000000000" pitchFamily="50" charset="-127"/>
                <a:ea typeface="나눔고딕" panose="020D0604000000000000" pitchFamily="50" charset="-127"/>
                <a:hlinkClick r:id="rId4"/>
              </a:rPr>
              <a:t>http://www.businesspost.co.kr/BP?command=naver&amp;num=18097</a:t>
            </a:r>
            <a:r>
              <a:rPr lang="en-US" altLang="ko-KR" sz="1067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sz="1067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3" name="도형 155">
            <a:extLst>
              <a:ext uri="{FF2B5EF4-FFF2-40B4-BE49-F238E27FC236}">
                <a16:creationId xmlns:a16="http://schemas.microsoft.com/office/drawing/2014/main" id="{659820A6-C974-498A-A5EA-CDFB40878407}"/>
              </a:ext>
            </a:extLst>
          </p:cNvPr>
          <p:cNvSpPr>
            <a:spLocks/>
          </p:cNvSpPr>
          <p:nvPr/>
        </p:nvSpPr>
        <p:spPr>
          <a:xfrm>
            <a:off x="332741" y="173989"/>
            <a:ext cx="2603499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ctr">
            <a:noAutofit/>
          </a:bodyPr>
          <a:lstStyle/>
          <a:p>
            <a:pPr algn="ctr" defTabSz="507987"/>
            <a:endParaRPr lang="ko-KR" altLang="en-US" sz="2400">
              <a:latin typeface="맑은 고딕" charset="0"/>
              <a:ea typeface="맑은 고딕" charset="0"/>
            </a:endParaRPr>
          </a:p>
        </p:txBody>
      </p:sp>
      <p:sp>
        <p:nvSpPr>
          <p:cNvPr id="14" name="텍스트 상자 153">
            <a:extLst>
              <a:ext uri="{FF2B5EF4-FFF2-40B4-BE49-F238E27FC236}">
                <a16:creationId xmlns:a16="http://schemas.microsoft.com/office/drawing/2014/main" id="{02DB6747-2D7C-4B97-95AC-21E107449376}"/>
              </a:ext>
            </a:extLst>
          </p:cNvPr>
          <p:cNvSpPr txBox="1">
            <a:spLocks/>
          </p:cNvSpPr>
          <p:nvPr/>
        </p:nvSpPr>
        <p:spPr>
          <a:xfrm>
            <a:off x="930385" y="155890"/>
            <a:ext cx="1408215" cy="471989"/>
          </a:xfrm>
          <a:prstGeom prst="rect">
            <a:avLst/>
          </a:prstGeom>
          <a:noFill/>
        </p:spPr>
        <p:txBody>
          <a:bodyPr vert="horz" wrap="square" lIns="121920" tIns="60960" rIns="121920" bIns="60960" numCol="1" anchor="t">
            <a:spAutoFit/>
          </a:bodyPr>
          <a:lstStyle/>
          <a:p>
            <a:pPr algn="ctr" defTabSz="507987"/>
            <a:r>
              <a:rPr lang="ko-KR" altLang="en-US" sz="2267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분석</a:t>
            </a:r>
          </a:p>
        </p:txBody>
      </p:sp>
    </p:spTree>
    <p:extLst>
      <p:ext uri="{BB962C8B-B14F-4D97-AF65-F5344CB8AC3E}">
        <p14:creationId xmlns:p14="http://schemas.microsoft.com/office/powerpoint/2010/main" val="686659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도형 147"/>
          <p:cNvSpPr/>
          <p:nvPr/>
        </p:nvSpPr>
        <p:spPr>
          <a:xfrm>
            <a:off x="332743" y="1153739"/>
            <a:ext cx="11513819" cy="5313141"/>
          </a:xfrm>
          <a:prstGeom prst="roundRect">
            <a:avLst>
              <a:gd name="adj" fmla="val 7273"/>
            </a:avLst>
          </a:prstGeom>
          <a:solidFill>
            <a:schemeClr val="bg1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 defTabSz="507987">
              <a:defRPr/>
            </a:pPr>
            <a:r>
              <a:rPr lang="ko-KR" altLang="en-US" sz="2400">
                <a:ln w="0" cap="flat" cmpd="sng">
                  <a:solidFill>
                    <a:srgbClr val="000000">
                      <a:alpha val="100000"/>
                    </a:srgbClr>
                  </a:solidFill>
                  <a:prstDash val="solid"/>
                </a:ln>
                <a:latin typeface="맑은 고딕"/>
                <a:ea typeface="맑은 고딕"/>
              </a:rPr>
              <a:t> 	</a:t>
            </a: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17713" y="1372526"/>
            <a:ext cx="8808277" cy="484017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2133" b="1">
                <a:solidFill>
                  <a:schemeClr val="bg2">
                    <a:lumMod val="10000"/>
                  </a:schemeClr>
                </a:solidFill>
                <a:latin typeface="나눔스퀘어라운드 ExtraBold"/>
                <a:ea typeface="나눔스퀘어라운드 ExtraBold"/>
              </a:rPr>
              <a:t># </a:t>
            </a:r>
            <a:r>
              <a:rPr lang="ko-KR" altLang="en-US" sz="2133" b="1">
                <a:solidFill>
                  <a:schemeClr val="bg2">
                    <a:lumMod val="10000"/>
                  </a:schemeClr>
                </a:solidFill>
                <a:latin typeface="나눔스퀘어라운드 ExtraBold"/>
                <a:ea typeface="나눔스퀘어라운드 ExtraBold"/>
              </a:rPr>
              <a:t>다양한 연령층이 할 수 있는 간단한 플레이</a:t>
            </a:r>
          </a:p>
          <a:p>
            <a:pPr marL="380990" indent="-380990">
              <a:lnSpc>
                <a:spcPct val="150000"/>
              </a:lnSpc>
              <a:buFontTx/>
              <a:buChar char="-"/>
              <a:defRPr/>
            </a:pPr>
            <a:r>
              <a:rPr lang="ko-KR" altLang="en-US" sz="2400">
                <a:solidFill>
                  <a:schemeClr val="bg2">
                    <a:lumMod val="10000"/>
                  </a:schemeClr>
                </a:solidFill>
                <a:latin typeface="나눔스퀘어라운드 Bold"/>
                <a:ea typeface="나눔스퀘어라운드 Bold"/>
              </a:rPr>
              <a:t> </a:t>
            </a:r>
            <a:r>
              <a:rPr lang="ko-KR" altLang="en-US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뿌요</a:t>
            </a:r>
            <a:r>
              <a:rPr lang="en-US" altLang="ko-KR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(</a:t>
            </a:r>
            <a:r>
              <a:rPr lang="ko-KR" altLang="en-US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젤리</a:t>
            </a:r>
            <a:r>
              <a:rPr lang="en-US" altLang="ko-KR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)</a:t>
            </a:r>
            <a:r>
              <a:rPr lang="ko-KR" altLang="en-US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의 색상이 같으면 폭발</a:t>
            </a:r>
            <a:r>
              <a:rPr lang="ko-KR" altLang="en-US" sz="2400">
                <a:latin typeface="나눔스퀘어라운드 Bold"/>
                <a:ea typeface="나눔스퀘어라운드 Bold"/>
              </a:rPr>
              <a:t>하여 점수 획득 </a:t>
            </a:r>
          </a:p>
          <a:p>
            <a:pPr marL="380990" indent="-380990">
              <a:lnSpc>
                <a:spcPct val="150000"/>
              </a:lnSpc>
              <a:buFontTx/>
              <a:buChar char="-"/>
              <a:defRPr/>
            </a:pPr>
            <a:endParaRPr lang="ko-KR" altLang="en-US" sz="2400">
              <a:latin typeface="나눔스퀘어라운드 Bold"/>
              <a:ea typeface="나눔스퀘어라운드 Bold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133" b="1">
                <a:solidFill>
                  <a:schemeClr val="bg2">
                    <a:lumMod val="10000"/>
                  </a:schemeClr>
                </a:solidFill>
                <a:latin typeface="나눔스퀘어라운드 ExtraBold"/>
                <a:ea typeface="나눔스퀘어라운드 ExtraBold"/>
              </a:rPr>
              <a:t># </a:t>
            </a:r>
            <a:r>
              <a:rPr lang="ko-KR" altLang="en-US" sz="2133" b="1">
                <a:solidFill>
                  <a:schemeClr val="bg2">
                    <a:lumMod val="10000"/>
                  </a:schemeClr>
                </a:solidFill>
                <a:latin typeface="나눔스퀘어라운드 ExtraBold"/>
                <a:ea typeface="나눔스퀘어라운드 ExtraBold"/>
              </a:rPr>
              <a:t>아이템 모드와 랭킹 시스템 </a:t>
            </a:r>
          </a:p>
          <a:p>
            <a:pPr marL="380990" indent="-380990">
              <a:lnSpc>
                <a:spcPct val="150000"/>
              </a:lnSpc>
              <a:buFontTx/>
              <a:buChar char="-"/>
              <a:defRPr/>
            </a:pPr>
            <a:r>
              <a:rPr lang="ko-KR" altLang="en-US" sz="2400">
                <a:solidFill>
                  <a:schemeClr val="bg2">
                    <a:lumMod val="10000"/>
                  </a:schemeClr>
                </a:solidFill>
                <a:latin typeface="나눔스퀘어라운드 Bold"/>
                <a:ea typeface="나눔스퀘어라운드 Bold"/>
              </a:rPr>
              <a:t> </a:t>
            </a:r>
            <a:r>
              <a:rPr lang="ko-KR" altLang="en-US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아이템을 이용</a:t>
            </a:r>
            <a:r>
              <a:rPr lang="en-US" altLang="ko-KR" sz="2400">
                <a:latin typeface="나눔스퀘어라운드 Bold"/>
                <a:ea typeface="나눔스퀘어라운드 Bold"/>
              </a:rPr>
              <a:t>,</a:t>
            </a:r>
            <a:r>
              <a:rPr lang="ko-KR" altLang="en-US" sz="2400">
                <a:latin typeface="나눔스퀘어라운드 Bold"/>
                <a:ea typeface="나눔스퀘어라운드 Bold"/>
              </a:rPr>
              <a:t> 상대 유저를 공격하여 승 </a:t>
            </a:r>
            <a:r>
              <a:rPr lang="en-US" altLang="ko-KR" sz="2400">
                <a:latin typeface="나눔스퀘어라운드 Bold"/>
                <a:ea typeface="나눔스퀘어라운드 Bold"/>
              </a:rPr>
              <a:t>/ </a:t>
            </a:r>
            <a:r>
              <a:rPr lang="ko-KR" altLang="en-US" sz="2400">
                <a:latin typeface="나눔스퀘어라운드 Bold"/>
                <a:ea typeface="나눔스퀘어라운드 Bold"/>
              </a:rPr>
              <a:t>패 결정</a:t>
            </a:r>
          </a:p>
          <a:p>
            <a:pPr marL="380990" indent="-380990">
              <a:lnSpc>
                <a:spcPct val="150000"/>
              </a:lnSpc>
              <a:buFontTx/>
              <a:buChar char="-"/>
              <a:defRPr/>
            </a:pPr>
            <a:r>
              <a:rPr lang="ko-KR" altLang="en-US" sz="2400">
                <a:latin typeface="나눔스퀘어라운드 Bold"/>
                <a:ea typeface="나눔스퀘어라운드 Bold"/>
              </a:rPr>
              <a:t>게임 플레이를 통해 얻은 점수로 </a:t>
            </a:r>
            <a:r>
              <a:rPr lang="ko-KR" altLang="en-US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랭킹을 비교하여 승부욕 유발</a:t>
            </a:r>
          </a:p>
          <a:p>
            <a:pPr>
              <a:lnSpc>
                <a:spcPct val="150000"/>
              </a:lnSpc>
              <a:defRPr/>
            </a:pPr>
            <a:r>
              <a:rPr lang="ko-KR" altLang="en-US" sz="2400">
                <a:latin typeface="나눔스퀘어라운드 Bold"/>
                <a:ea typeface="나눔스퀘어라운드 Bold"/>
              </a:rPr>
              <a:t>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2133" b="1">
                <a:solidFill>
                  <a:schemeClr val="bg2">
                    <a:lumMod val="10000"/>
                  </a:schemeClr>
                </a:solidFill>
                <a:latin typeface="나눔스퀘어라운드 ExtraBold"/>
                <a:ea typeface="나눔스퀘어라운드 ExtraBold"/>
              </a:rPr>
              <a:t># </a:t>
            </a:r>
            <a:r>
              <a:rPr lang="ko-KR" altLang="en-US" sz="2133" b="1">
                <a:solidFill>
                  <a:schemeClr val="bg2">
                    <a:lumMod val="10000"/>
                  </a:schemeClr>
                </a:solidFill>
                <a:latin typeface="나눔스퀘어라운드 ExtraBold"/>
                <a:ea typeface="나눔스퀘어라운드 ExtraBold"/>
              </a:rPr>
              <a:t>적당한 플레이 타임 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2400">
                <a:latin typeface="나눔스퀘어라운드 Bold"/>
                <a:ea typeface="나눔스퀘어라운드 Bold"/>
              </a:rPr>
              <a:t>- </a:t>
            </a:r>
            <a:r>
              <a:rPr lang="ko-KR" altLang="en-US" sz="2400">
                <a:latin typeface="나눔스퀘어라운드 Bold"/>
                <a:ea typeface="나눔스퀘어라운드 Bold"/>
              </a:rPr>
              <a:t>게임 시작 후  </a:t>
            </a:r>
            <a:r>
              <a:rPr lang="en-US" altLang="ko-KR" sz="2400">
                <a:latin typeface="나눔스퀘어라운드 Bold"/>
                <a:ea typeface="나눔스퀘어라운드 Bold"/>
              </a:rPr>
              <a:t>30</a:t>
            </a:r>
            <a:r>
              <a:rPr lang="ko-KR" altLang="en-US" sz="2400">
                <a:latin typeface="나눔스퀘어라운드 Bold"/>
                <a:ea typeface="나눔스퀘어라운드 Bold"/>
              </a:rPr>
              <a:t>초 마다 속도 </a:t>
            </a:r>
            <a:r>
              <a:rPr lang="en-US" altLang="ko-KR" sz="2400">
                <a:latin typeface="나눔스퀘어라운드 Bold"/>
                <a:ea typeface="나눔스퀘어라운드 Bold"/>
              </a:rPr>
              <a:t>UP,</a:t>
            </a:r>
            <a:r>
              <a:rPr lang="ko-KR" altLang="en-US" sz="2400">
                <a:latin typeface="나눔스퀘어라운드 Bold"/>
                <a:ea typeface="나눔스퀘어라운드 Bold"/>
              </a:rPr>
              <a:t> </a:t>
            </a:r>
            <a:r>
              <a:rPr lang="en-US" altLang="ko-KR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5</a:t>
            </a:r>
            <a:r>
              <a:rPr lang="ko-KR" altLang="en-US" sz="2400">
                <a:solidFill>
                  <a:srgbClr val="E60000"/>
                </a:solidFill>
                <a:latin typeface="나눔스퀘어라운드 Bold"/>
                <a:ea typeface="나눔스퀘어라운드 Bold"/>
              </a:rPr>
              <a:t>분 안에 </a:t>
            </a:r>
            <a:r>
              <a:rPr lang="ko-KR" altLang="en-US" sz="2400">
                <a:latin typeface="나눔스퀘어라운드 Bold"/>
                <a:ea typeface="나눔스퀘어라운드 Bold"/>
              </a:rPr>
              <a:t>점수가 높은 유저가 승리</a:t>
            </a:r>
          </a:p>
        </p:txBody>
      </p:sp>
      <p:sp>
        <p:nvSpPr>
          <p:cNvPr id="6" name="도형 155"/>
          <p:cNvSpPr/>
          <p:nvPr/>
        </p:nvSpPr>
        <p:spPr>
          <a:xfrm>
            <a:off x="332742" y="173989"/>
            <a:ext cx="3226669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7" name="텍스트 상자 153"/>
          <p:cNvSpPr txBox="1"/>
          <p:nvPr/>
        </p:nvSpPr>
        <p:spPr>
          <a:xfrm>
            <a:off x="889472" y="155889"/>
            <a:ext cx="2129889" cy="471989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267">
                <a:latin typeface="HY헤드라인M"/>
                <a:ea typeface="HY헤드라인M"/>
              </a:rPr>
              <a:t>중점개발내용</a:t>
            </a:r>
          </a:p>
        </p:txBody>
      </p:sp>
    </p:spTree>
    <p:extLst>
      <p:ext uri="{BB962C8B-B14F-4D97-AF65-F5344CB8AC3E}">
        <p14:creationId xmlns:p14="http://schemas.microsoft.com/office/powerpoint/2010/main" val="88604663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도형 157"/>
          <p:cNvSpPr/>
          <p:nvPr/>
        </p:nvSpPr>
        <p:spPr>
          <a:xfrm>
            <a:off x="587376" y="1397001"/>
            <a:ext cx="11050907" cy="5097145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cxnSp>
        <p:nvCxnSpPr>
          <p:cNvPr id="164" name="도형 163"/>
          <p:cNvCxnSpPr/>
          <p:nvPr/>
        </p:nvCxnSpPr>
        <p:spPr>
          <a:xfrm>
            <a:off x="6108066" y="3120390"/>
            <a:ext cx="1271" cy="454025"/>
          </a:xfrm>
          <a:prstGeom prst="line">
            <a:avLst/>
          </a:prstGeom>
          <a:ln w="31750" cap="flat" cmpd="sng">
            <a:solidFill>
              <a:srgbClr val="00B05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도형 165"/>
          <p:cNvSpPr/>
          <p:nvPr/>
        </p:nvSpPr>
        <p:spPr>
          <a:xfrm>
            <a:off x="5356860" y="3571875"/>
            <a:ext cx="1501776" cy="548005"/>
          </a:xfrm>
          <a:prstGeom prst="roundRect">
            <a:avLst>
              <a:gd name="adj" fmla="val 16667"/>
            </a:avLst>
          </a:prstGeom>
          <a:solidFill>
            <a:srgbClr val="FEE3BE"/>
          </a:solidFill>
          <a:ln w="44450" cap="flat" cmpd="sng">
            <a:solidFill>
              <a:srgbClr val="FC930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>
              <a:defRPr/>
            </a:pPr>
            <a:endParaRPr lang="ko-KR" altLang="en-US" sz="2400" b="1">
              <a:solidFill>
                <a:srgbClr val="000000"/>
              </a:solidFill>
              <a:latin typeface="Cambria"/>
              <a:ea typeface="Arial Unicode MS"/>
            </a:endParaRPr>
          </a:p>
        </p:txBody>
      </p:sp>
      <p:sp>
        <p:nvSpPr>
          <p:cNvPr id="167" name="텍스트 상자 166"/>
          <p:cNvSpPr txBox="1"/>
          <p:nvPr/>
        </p:nvSpPr>
        <p:spPr>
          <a:xfrm>
            <a:off x="5452166" y="3611784"/>
            <a:ext cx="1368323" cy="492443"/>
          </a:xfrm>
          <a:prstGeom prst="rect">
            <a:avLst/>
          </a:prstGeom>
          <a:noFill/>
        </p:spPr>
        <p:txBody>
          <a:bodyPr vert="horz" wrap="none" lIns="121920" tIns="60960" rIns="121920" bIns="60960" anchor="t">
            <a:spAutoFit/>
          </a:bodyPr>
          <a:lstStyle/>
          <a:p>
            <a:pPr algn="ctr">
              <a:defRPr/>
            </a:pPr>
            <a:r>
              <a:rPr lang="ko-KR" altLang="en-US" sz="2400" b="1">
                <a:solidFill>
                  <a:srgbClr val="000000"/>
                </a:solidFill>
                <a:latin typeface="나눔스퀘어 ExtraBold"/>
                <a:ea typeface="나눔스퀘어 ExtraBold"/>
              </a:rPr>
              <a:t>젤리젤리</a:t>
            </a:r>
          </a:p>
        </p:txBody>
      </p:sp>
      <p:cxnSp>
        <p:nvCxnSpPr>
          <p:cNvPr id="168" name="도형 167"/>
          <p:cNvCxnSpPr/>
          <p:nvPr/>
        </p:nvCxnSpPr>
        <p:spPr>
          <a:xfrm>
            <a:off x="6858002" y="4087496"/>
            <a:ext cx="429895" cy="296545"/>
          </a:xfrm>
          <a:prstGeom prst="line">
            <a:avLst/>
          </a:prstGeom>
          <a:ln w="31750" cap="flat" cmpd="sng">
            <a:solidFill>
              <a:srgbClr val="00B05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도형 168"/>
          <p:cNvCxnSpPr/>
          <p:nvPr/>
        </p:nvCxnSpPr>
        <p:spPr>
          <a:xfrm flipH="1">
            <a:off x="5017135" y="4087496"/>
            <a:ext cx="340995" cy="296545"/>
          </a:xfrm>
          <a:prstGeom prst="line">
            <a:avLst/>
          </a:prstGeom>
          <a:ln w="31750" cap="flat" cmpd="sng">
            <a:solidFill>
              <a:srgbClr val="00B05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도형 169"/>
          <p:cNvCxnSpPr/>
          <p:nvPr/>
        </p:nvCxnSpPr>
        <p:spPr>
          <a:xfrm flipH="1" flipV="1">
            <a:off x="5132706" y="2422526"/>
            <a:ext cx="525145" cy="145415"/>
          </a:xfrm>
          <a:prstGeom prst="line">
            <a:avLst/>
          </a:prstGeom>
          <a:ln w="25400" cap="flat" cmpd="sng">
            <a:solidFill>
              <a:srgbClr val="92D05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도형 171"/>
          <p:cNvSpPr/>
          <p:nvPr/>
        </p:nvSpPr>
        <p:spPr>
          <a:xfrm>
            <a:off x="4003675" y="1986280"/>
            <a:ext cx="1202056" cy="615315"/>
          </a:xfrm>
          <a:prstGeom prst="ellipse">
            <a:avLst/>
          </a:prstGeom>
          <a:solidFill>
            <a:srgbClr val="FFF9D5"/>
          </a:solidFill>
          <a:ln w="28575" cap="flat" cmpd="sng">
            <a:solidFill>
              <a:srgbClr val="FBE543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>
              <a:defRPr/>
            </a:pPr>
            <a:endParaRPr lang="ko-KR" altLang="en-US" sz="240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173" name="텍스트 상자 172"/>
          <p:cNvSpPr txBox="1"/>
          <p:nvPr/>
        </p:nvSpPr>
        <p:spPr>
          <a:xfrm>
            <a:off x="4152113" y="2038400"/>
            <a:ext cx="961161" cy="574644"/>
          </a:xfrm>
          <a:prstGeom prst="rect">
            <a:avLst/>
          </a:prstGeom>
          <a:noFill/>
        </p:spPr>
        <p:txBody>
          <a:bodyPr vert="horz" wrap="none" lIns="121920" tIns="60960" rIns="121920" bIns="60960" anchor="t">
            <a:spAutoFit/>
          </a:bodyPr>
          <a:lstStyle/>
          <a:p>
            <a:pPr algn="ctr">
              <a:defRPr/>
            </a:pPr>
            <a:r>
              <a:rPr sz="1467">
                <a:solidFill>
                  <a:srgbClr val="000000"/>
                </a:solidFill>
                <a:latin typeface="나눔바른고딕"/>
                <a:ea typeface="나눔바른고딕"/>
              </a:rPr>
              <a:t>온 가족이</a:t>
            </a:r>
          </a:p>
          <a:p>
            <a:pPr algn="ctr">
              <a:defRPr/>
            </a:pPr>
            <a:r>
              <a:rPr sz="1467">
                <a:solidFill>
                  <a:srgbClr val="000000"/>
                </a:solidFill>
                <a:latin typeface="나눔바른고딕"/>
                <a:ea typeface="나눔바른고딕"/>
              </a:rPr>
              <a:t>함께</a:t>
            </a:r>
            <a:endParaRPr lang="ko-KR" altLang="en-US" sz="1467">
              <a:solidFill>
                <a:srgbClr val="000000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174" name="도형 173"/>
          <p:cNvCxnSpPr/>
          <p:nvPr/>
        </p:nvCxnSpPr>
        <p:spPr>
          <a:xfrm flipH="1">
            <a:off x="6558916" y="2422526"/>
            <a:ext cx="513715" cy="145415"/>
          </a:xfrm>
          <a:prstGeom prst="line">
            <a:avLst/>
          </a:prstGeom>
          <a:ln w="25400" cap="flat" cmpd="sng">
            <a:solidFill>
              <a:srgbClr val="92D05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도형 175"/>
          <p:cNvSpPr/>
          <p:nvPr/>
        </p:nvSpPr>
        <p:spPr>
          <a:xfrm>
            <a:off x="6986905" y="1978660"/>
            <a:ext cx="1202056" cy="615315"/>
          </a:xfrm>
          <a:prstGeom prst="ellipse">
            <a:avLst/>
          </a:prstGeom>
          <a:solidFill>
            <a:srgbClr val="FFF9D5"/>
          </a:solidFill>
          <a:ln w="28575" cap="flat" cmpd="sng">
            <a:solidFill>
              <a:srgbClr val="FBE543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>
              <a:defRPr/>
            </a:pPr>
            <a:endParaRPr lang="ko-KR" altLang="en-US" sz="240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177" name="텍스트 상자 176"/>
          <p:cNvSpPr txBox="1"/>
          <p:nvPr/>
        </p:nvSpPr>
        <p:spPr>
          <a:xfrm>
            <a:off x="7221583" y="2022673"/>
            <a:ext cx="751167" cy="574644"/>
          </a:xfrm>
          <a:prstGeom prst="rect">
            <a:avLst/>
          </a:prstGeom>
          <a:noFill/>
        </p:spPr>
        <p:txBody>
          <a:bodyPr vert="horz" wrap="none" lIns="121920" tIns="60960" rIns="121920" bIns="60960" anchor="t">
            <a:spAutoFit/>
          </a:bodyPr>
          <a:lstStyle/>
          <a:p>
            <a:pPr algn="ctr">
              <a:defRPr/>
            </a:pPr>
            <a:r>
              <a:rPr sz="1467">
                <a:solidFill>
                  <a:srgbClr val="000000"/>
                </a:solidFill>
                <a:latin typeface="나눔바른고딕"/>
                <a:ea typeface="나눔바른고딕"/>
              </a:rPr>
              <a:t>간단한</a:t>
            </a:r>
            <a:br>
              <a:rPr sz="1467">
                <a:solidFill>
                  <a:srgbClr val="000000"/>
                </a:solidFill>
                <a:latin typeface="나눔바른고딕"/>
                <a:ea typeface="나눔바른고딕"/>
              </a:rPr>
            </a:br>
            <a:r>
              <a:rPr sz="1467">
                <a:solidFill>
                  <a:srgbClr val="000000"/>
                </a:solidFill>
                <a:latin typeface="나눔바른고딕"/>
                <a:ea typeface="나눔바른고딕"/>
              </a:rPr>
              <a:t>플레이</a:t>
            </a:r>
            <a:endParaRPr lang="ko-KR" altLang="en-US" sz="1467">
              <a:solidFill>
                <a:srgbClr val="000000"/>
              </a:solidFill>
              <a:latin typeface="나눔바른고딕"/>
              <a:ea typeface="나눔바른고딕"/>
            </a:endParaRPr>
          </a:p>
        </p:txBody>
      </p:sp>
      <p:grpSp>
        <p:nvGrpSpPr>
          <p:cNvPr id="178" name="그룹 177"/>
          <p:cNvGrpSpPr/>
          <p:nvPr/>
        </p:nvGrpSpPr>
        <p:grpSpPr>
          <a:xfrm>
            <a:off x="5467986" y="2471420"/>
            <a:ext cx="1279525" cy="649604"/>
            <a:chOff x="5467985" y="2471420"/>
            <a:chExt cx="1279525" cy="649605"/>
          </a:xfrm>
        </p:grpSpPr>
        <p:sp>
          <p:nvSpPr>
            <p:cNvPr id="179" name="도형 178"/>
            <p:cNvSpPr/>
            <p:nvPr/>
          </p:nvSpPr>
          <p:spPr>
            <a:xfrm>
              <a:off x="5467985" y="2471420"/>
              <a:ext cx="1279525" cy="649605"/>
            </a:xfrm>
            <a:prstGeom prst="ellipse">
              <a:avLst/>
            </a:prstGeom>
            <a:solidFill>
              <a:srgbClr val="FFF2A3"/>
            </a:solidFill>
            <a:ln w="31750" cap="flat" cmpd="sng">
              <a:solidFill>
                <a:srgbClr val="FCBC08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920" tIns="60960" rIns="121920" bIns="60960" anchor="ctr">
              <a:noAutofit/>
            </a:bodyPr>
            <a:lstStyle/>
            <a:p>
              <a:pPr algn="ctr">
                <a:defRPr/>
              </a:pPr>
              <a:endParaRPr lang="ko-KR" altLang="en-US" sz="2400">
                <a:solidFill>
                  <a:srgbClr val="000000"/>
                </a:solidFill>
                <a:latin typeface="Cambria"/>
                <a:ea typeface="Arial Unicode MS"/>
              </a:endParaRPr>
            </a:p>
          </p:txBody>
        </p:sp>
        <p:sp>
          <p:nvSpPr>
            <p:cNvPr id="180" name="텍스트 상자 179"/>
            <p:cNvSpPr txBox="1"/>
            <p:nvPr/>
          </p:nvSpPr>
          <p:spPr>
            <a:xfrm>
              <a:off x="5704441" y="2503171"/>
              <a:ext cx="804066" cy="615554"/>
            </a:xfrm>
            <a:prstGeom prst="rect">
              <a:avLst/>
            </a:prstGeom>
            <a:noFill/>
          </p:spPr>
          <p:txBody>
            <a:bodyPr vert="horz" wrap="none" lIns="121920" tIns="60960" rIns="121920" bIns="60960" anchor="t">
              <a:spAutoFit/>
            </a:bodyPr>
            <a:lstStyle/>
            <a:p>
              <a:pPr algn="ctr">
                <a:defRPr/>
              </a:pPr>
              <a:r>
                <a:rPr sz="1600">
                  <a:solidFill>
                    <a:srgbClr val="000000"/>
                  </a:solidFill>
                  <a:latin typeface="나눔스퀘어 Bold"/>
                  <a:ea typeface="나눔스퀘어 Bold"/>
                </a:rPr>
                <a:t>다양한</a:t>
              </a:r>
            </a:p>
            <a:p>
              <a:pPr algn="ctr">
                <a:defRPr/>
              </a:pPr>
              <a:r>
                <a:rPr sz="1600">
                  <a:solidFill>
                    <a:srgbClr val="000000"/>
                  </a:solidFill>
                  <a:latin typeface="나눔스퀘어 Bold"/>
                  <a:ea typeface="나눔스퀘어 Bold"/>
                </a:rPr>
                <a:t>연령층</a:t>
              </a:r>
              <a:endParaRPr lang="ko-KR" altLang="en-US" sz="1600">
                <a:solidFill>
                  <a:srgbClr val="000000"/>
                </a:solidFill>
                <a:latin typeface="나눔스퀘어 Bold"/>
                <a:ea typeface="나눔스퀘어 Bold"/>
              </a:endParaRPr>
            </a:p>
          </p:txBody>
        </p:sp>
      </p:grpSp>
      <p:cxnSp>
        <p:nvCxnSpPr>
          <p:cNvPr id="181" name="도형 180"/>
          <p:cNvCxnSpPr/>
          <p:nvPr/>
        </p:nvCxnSpPr>
        <p:spPr>
          <a:xfrm flipH="1" flipV="1">
            <a:off x="3628390" y="4158616"/>
            <a:ext cx="487045" cy="225425"/>
          </a:xfrm>
          <a:prstGeom prst="line">
            <a:avLst/>
          </a:prstGeom>
          <a:ln w="25400" cap="flat" cmpd="sng">
            <a:solidFill>
              <a:srgbClr val="92D05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도형 182"/>
          <p:cNvSpPr/>
          <p:nvPr/>
        </p:nvSpPr>
        <p:spPr>
          <a:xfrm>
            <a:off x="2723515" y="3704589"/>
            <a:ext cx="1202056" cy="615315"/>
          </a:xfrm>
          <a:prstGeom prst="ellipse">
            <a:avLst/>
          </a:prstGeom>
          <a:solidFill>
            <a:srgbClr val="FFF9D5"/>
          </a:solidFill>
          <a:ln w="28575" cap="flat" cmpd="sng">
            <a:solidFill>
              <a:srgbClr val="FBE543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>
              <a:defRPr/>
            </a:pPr>
            <a:endParaRPr lang="ko-KR" altLang="en-US" sz="240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184" name="텍스트 상자 183"/>
          <p:cNvSpPr txBox="1"/>
          <p:nvPr/>
        </p:nvSpPr>
        <p:spPr>
          <a:xfrm>
            <a:off x="2796032" y="3855770"/>
            <a:ext cx="1087797" cy="348878"/>
          </a:xfrm>
          <a:prstGeom prst="rect">
            <a:avLst/>
          </a:prstGeom>
          <a:noFill/>
        </p:spPr>
        <p:txBody>
          <a:bodyPr vert="horz" wrap="none" lIns="121920" tIns="60960" rIns="121920" bIns="60960" anchor="t">
            <a:spAutoFit/>
          </a:bodyPr>
          <a:lstStyle/>
          <a:p>
            <a:pPr algn="ctr">
              <a:defRPr/>
            </a:pPr>
            <a:r>
              <a:rPr sz="1467">
                <a:solidFill>
                  <a:srgbClr val="000000"/>
                </a:solidFill>
                <a:latin typeface="나눔바른고딕"/>
                <a:ea typeface="나눔바른고딕"/>
              </a:rPr>
              <a:t>랭킹시스템</a:t>
            </a:r>
            <a:endParaRPr lang="ko-KR" altLang="en-US" sz="1467">
              <a:solidFill>
                <a:srgbClr val="000000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185" name="도형 184"/>
          <p:cNvCxnSpPr/>
          <p:nvPr/>
        </p:nvCxnSpPr>
        <p:spPr>
          <a:xfrm>
            <a:off x="4565651" y="4936490"/>
            <a:ext cx="1271" cy="347345"/>
          </a:xfrm>
          <a:prstGeom prst="line">
            <a:avLst/>
          </a:prstGeom>
          <a:ln w="25400" cap="flat" cmpd="sng">
            <a:solidFill>
              <a:srgbClr val="92D05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도형 186"/>
          <p:cNvSpPr/>
          <p:nvPr/>
        </p:nvSpPr>
        <p:spPr>
          <a:xfrm>
            <a:off x="3962400" y="5281295"/>
            <a:ext cx="1202056" cy="615315"/>
          </a:xfrm>
          <a:prstGeom prst="ellipse">
            <a:avLst/>
          </a:prstGeom>
          <a:solidFill>
            <a:srgbClr val="FFF9D5"/>
          </a:solidFill>
          <a:ln w="28575" cap="flat" cmpd="sng">
            <a:solidFill>
              <a:srgbClr val="FBE543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>
              <a:defRPr/>
            </a:pPr>
            <a:endParaRPr lang="ko-KR" altLang="en-US" sz="240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188" name="텍스트 상자 187"/>
          <p:cNvSpPr txBox="1"/>
          <p:nvPr/>
        </p:nvSpPr>
        <p:spPr>
          <a:xfrm>
            <a:off x="4107060" y="5423927"/>
            <a:ext cx="919482" cy="348878"/>
          </a:xfrm>
          <a:prstGeom prst="rect">
            <a:avLst/>
          </a:prstGeom>
          <a:noFill/>
        </p:spPr>
        <p:txBody>
          <a:bodyPr vert="horz" wrap="none" lIns="121920" tIns="60960" rIns="121920" bIns="60960" anchor="t">
            <a:spAutoFit/>
          </a:bodyPr>
          <a:lstStyle/>
          <a:p>
            <a:pPr algn="ctr">
              <a:defRPr/>
            </a:pPr>
            <a:r>
              <a:rPr sz="1467">
                <a:solidFill>
                  <a:srgbClr val="000000"/>
                </a:solidFill>
                <a:latin typeface="나눔바른고딕"/>
                <a:ea typeface="나눔바른고딕"/>
              </a:rPr>
              <a:t>아이템전</a:t>
            </a:r>
            <a:endParaRPr lang="ko-KR" altLang="en-US" sz="1467">
              <a:solidFill>
                <a:srgbClr val="000000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189" name="도형 188"/>
          <p:cNvCxnSpPr/>
          <p:nvPr/>
        </p:nvCxnSpPr>
        <p:spPr>
          <a:xfrm flipH="1">
            <a:off x="8170547" y="4230370"/>
            <a:ext cx="523875" cy="146685"/>
          </a:xfrm>
          <a:prstGeom prst="line">
            <a:avLst/>
          </a:prstGeom>
          <a:ln w="25400" cap="flat" cmpd="sng">
            <a:solidFill>
              <a:srgbClr val="92D05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0" name="그룹 189"/>
          <p:cNvGrpSpPr/>
          <p:nvPr/>
        </p:nvGrpSpPr>
        <p:grpSpPr>
          <a:xfrm>
            <a:off x="8515351" y="3704589"/>
            <a:ext cx="1202056" cy="615315"/>
            <a:chOff x="8515350" y="3704590"/>
            <a:chExt cx="1202055" cy="615315"/>
          </a:xfrm>
        </p:grpSpPr>
        <p:sp>
          <p:nvSpPr>
            <p:cNvPr id="191" name="도형 190"/>
            <p:cNvSpPr/>
            <p:nvPr/>
          </p:nvSpPr>
          <p:spPr>
            <a:xfrm>
              <a:off x="8515350" y="3704590"/>
              <a:ext cx="1202055" cy="615315"/>
            </a:xfrm>
            <a:prstGeom prst="ellipse">
              <a:avLst/>
            </a:prstGeom>
            <a:solidFill>
              <a:srgbClr val="FFF9D5"/>
            </a:solidFill>
            <a:ln w="28575" cap="flat" cmpd="sng">
              <a:solidFill>
                <a:srgbClr val="FBE543">
                  <a:alpha val="100000"/>
                </a:srgb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121920" tIns="60960" rIns="121920" bIns="60960" anchor="ctr">
              <a:noAutofit/>
            </a:bodyPr>
            <a:lstStyle/>
            <a:p>
              <a:pPr algn="ctr">
                <a:defRPr/>
              </a:pPr>
              <a:endParaRPr lang="ko-KR" altLang="en-US" sz="2400">
                <a:solidFill>
                  <a:srgbClr val="000000"/>
                </a:solidFill>
                <a:latin typeface="맑은 고딕"/>
                <a:ea typeface="맑은 고딕"/>
              </a:endParaRPr>
            </a:p>
          </p:txBody>
        </p:sp>
        <p:sp>
          <p:nvSpPr>
            <p:cNvPr id="192" name="텍스트 상자 191"/>
            <p:cNvSpPr txBox="1"/>
            <p:nvPr/>
          </p:nvSpPr>
          <p:spPr>
            <a:xfrm>
              <a:off x="8854610" y="3860165"/>
              <a:ext cx="523541" cy="348878"/>
            </a:xfrm>
            <a:prstGeom prst="rect">
              <a:avLst/>
            </a:prstGeom>
            <a:noFill/>
          </p:spPr>
          <p:txBody>
            <a:bodyPr vert="horz" wrap="none" lIns="121920" tIns="60960" rIns="121920" bIns="60960" anchor="t">
              <a:spAutoFit/>
            </a:bodyPr>
            <a:lstStyle/>
            <a:p>
              <a:pPr algn="ctr">
                <a:defRPr/>
              </a:pPr>
              <a:r>
                <a:rPr sz="1467">
                  <a:solidFill>
                    <a:srgbClr val="000000"/>
                  </a:solidFill>
                  <a:latin typeface="나눔바른고딕"/>
                  <a:ea typeface="나눔바른고딕"/>
                </a:rPr>
                <a:t>5분</a:t>
              </a:r>
              <a:endParaRPr lang="ko-KR" altLang="en-US" sz="1467">
                <a:solidFill>
                  <a:srgbClr val="000000"/>
                </a:solidFill>
                <a:latin typeface="나눔바른고딕"/>
                <a:ea typeface="나눔바른고딕"/>
              </a:endParaRPr>
            </a:p>
          </p:txBody>
        </p:sp>
      </p:grpSp>
      <p:cxnSp>
        <p:nvCxnSpPr>
          <p:cNvPr id="193" name="도형 192"/>
          <p:cNvCxnSpPr/>
          <p:nvPr/>
        </p:nvCxnSpPr>
        <p:spPr>
          <a:xfrm>
            <a:off x="7738747" y="4936490"/>
            <a:ext cx="1271" cy="347345"/>
          </a:xfrm>
          <a:prstGeom prst="line">
            <a:avLst/>
          </a:prstGeom>
          <a:ln w="25400" cap="flat" cmpd="sng">
            <a:solidFill>
              <a:srgbClr val="92D050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" name="도형 194"/>
          <p:cNvSpPr/>
          <p:nvPr/>
        </p:nvSpPr>
        <p:spPr>
          <a:xfrm>
            <a:off x="7134861" y="5281295"/>
            <a:ext cx="1202056" cy="615315"/>
          </a:xfrm>
          <a:prstGeom prst="ellipse">
            <a:avLst/>
          </a:prstGeom>
          <a:solidFill>
            <a:srgbClr val="FFF9D5"/>
          </a:solidFill>
          <a:ln w="28575" cap="flat" cmpd="sng">
            <a:solidFill>
              <a:srgbClr val="FBE543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>
              <a:defRPr/>
            </a:pPr>
            <a:endParaRPr lang="ko-KR" altLang="en-US" sz="2400"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196" name="텍스트 상자 195"/>
          <p:cNvSpPr txBox="1"/>
          <p:nvPr/>
        </p:nvSpPr>
        <p:spPr>
          <a:xfrm>
            <a:off x="7276151" y="5420263"/>
            <a:ext cx="919482" cy="348878"/>
          </a:xfrm>
          <a:prstGeom prst="rect">
            <a:avLst/>
          </a:prstGeom>
          <a:noFill/>
        </p:spPr>
        <p:txBody>
          <a:bodyPr vert="horz" wrap="none" lIns="121920" tIns="60960" rIns="121920" bIns="60960" anchor="t">
            <a:spAutoFit/>
          </a:bodyPr>
          <a:lstStyle/>
          <a:p>
            <a:pPr algn="ctr">
              <a:defRPr/>
            </a:pPr>
            <a:r>
              <a:rPr sz="1467">
                <a:solidFill>
                  <a:srgbClr val="000000"/>
                </a:solidFill>
                <a:latin typeface="나눔바른고딕"/>
                <a:ea typeface="나눔바른고딕"/>
              </a:rPr>
              <a:t>제한시간</a:t>
            </a:r>
            <a:endParaRPr lang="ko-KR" altLang="en-US" sz="1467">
              <a:solidFill>
                <a:srgbClr val="000000"/>
              </a:solidFill>
              <a:latin typeface="나눔바른고딕"/>
              <a:ea typeface="나눔바른고딕"/>
            </a:endParaRPr>
          </a:p>
        </p:txBody>
      </p:sp>
      <p:sp>
        <p:nvSpPr>
          <p:cNvPr id="198" name="도형 197"/>
          <p:cNvSpPr/>
          <p:nvPr/>
        </p:nvSpPr>
        <p:spPr>
          <a:xfrm>
            <a:off x="7098666" y="4286884"/>
            <a:ext cx="1279525" cy="649605"/>
          </a:xfrm>
          <a:prstGeom prst="ellipse">
            <a:avLst/>
          </a:prstGeom>
          <a:solidFill>
            <a:srgbClr val="FFF2A3"/>
          </a:solidFill>
          <a:ln w="31750" cap="flat" cmpd="sng">
            <a:solidFill>
              <a:srgbClr val="FCBC0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>
              <a:defRPr/>
            </a:pPr>
            <a:endParaRPr lang="ko-KR" altLang="en-US" sz="2400">
              <a:solidFill>
                <a:srgbClr val="000000"/>
              </a:solidFill>
              <a:latin typeface="Cambria"/>
              <a:ea typeface="Arial Unicode MS"/>
            </a:endParaRPr>
          </a:p>
        </p:txBody>
      </p:sp>
      <p:sp>
        <p:nvSpPr>
          <p:cNvPr id="199" name="텍스트 상자 198"/>
          <p:cNvSpPr txBox="1"/>
          <p:nvPr/>
        </p:nvSpPr>
        <p:spPr>
          <a:xfrm>
            <a:off x="7357839" y="4333486"/>
            <a:ext cx="804066" cy="615553"/>
          </a:xfrm>
          <a:prstGeom prst="rect">
            <a:avLst/>
          </a:prstGeom>
          <a:noFill/>
        </p:spPr>
        <p:txBody>
          <a:bodyPr vert="horz" wrap="none" lIns="121920" tIns="60960" rIns="121920" bIns="60960" anchor="t">
            <a:spAutoFit/>
          </a:bodyPr>
          <a:lstStyle/>
          <a:p>
            <a:pPr algn="ctr">
              <a:defRPr/>
            </a:pPr>
            <a:r>
              <a:rPr sz="1600">
                <a:solidFill>
                  <a:srgbClr val="000000"/>
                </a:solidFill>
                <a:latin typeface="나눔스퀘어 Bold"/>
                <a:ea typeface="나눔스퀘어 Bold"/>
              </a:rPr>
              <a:t>플레이</a:t>
            </a:r>
          </a:p>
          <a:p>
            <a:pPr algn="ctr">
              <a:defRPr/>
            </a:pPr>
            <a:r>
              <a:rPr sz="1600">
                <a:solidFill>
                  <a:srgbClr val="000000"/>
                </a:solidFill>
                <a:latin typeface="나눔스퀘어 Bold"/>
                <a:ea typeface="나눔스퀘어 Bold"/>
              </a:rPr>
              <a:t>타임</a:t>
            </a:r>
            <a:endParaRPr lang="ko-KR" altLang="en-US" sz="1600">
              <a:solidFill>
                <a:srgbClr val="000000"/>
              </a:solidFill>
              <a:latin typeface="나눔스퀘어 Bold"/>
              <a:ea typeface="나눔스퀘어 Bold"/>
            </a:endParaRPr>
          </a:p>
        </p:txBody>
      </p:sp>
      <p:sp>
        <p:nvSpPr>
          <p:cNvPr id="201" name="도형 200"/>
          <p:cNvSpPr/>
          <p:nvPr/>
        </p:nvSpPr>
        <p:spPr>
          <a:xfrm>
            <a:off x="3926206" y="4286884"/>
            <a:ext cx="1279525" cy="649605"/>
          </a:xfrm>
          <a:prstGeom prst="ellipse">
            <a:avLst/>
          </a:prstGeom>
          <a:solidFill>
            <a:srgbClr val="FFF2A3"/>
          </a:solidFill>
          <a:ln w="31750" cap="flat" cmpd="sng">
            <a:solidFill>
              <a:srgbClr val="FCBC08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>
              <a:defRPr/>
            </a:pPr>
            <a:endParaRPr lang="ko-KR" altLang="en-US" sz="2400">
              <a:solidFill>
                <a:srgbClr val="000000"/>
              </a:solidFill>
              <a:latin typeface="Cambria"/>
              <a:ea typeface="Arial Unicode MS"/>
            </a:endParaRPr>
          </a:p>
        </p:txBody>
      </p:sp>
      <p:sp>
        <p:nvSpPr>
          <p:cNvPr id="202" name="텍스트 상자 201"/>
          <p:cNvSpPr txBox="1"/>
          <p:nvPr/>
        </p:nvSpPr>
        <p:spPr>
          <a:xfrm>
            <a:off x="4182206" y="4327625"/>
            <a:ext cx="804066" cy="615553"/>
          </a:xfrm>
          <a:prstGeom prst="rect">
            <a:avLst/>
          </a:prstGeom>
          <a:noFill/>
        </p:spPr>
        <p:txBody>
          <a:bodyPr vert="horz" wrap="none" lIns="121920" tIns="60960" rIns="121920" bIns="60960" anchor="t">
            <a:spAutoFit/>
          </a:bodyPr>
          <a:lstStyle/>
          <a:p>
            <a:pPr algn="ctr">
              <a:defRPr/>
            </a:pPr>
            <a:r>
              <a:rPr sz="1600">
                <a:solidFill>
                  <a:srgbClr val="000000"/>
                </a:solidFill>
                <a:latin typeface="나눔스퀘어 Bold"/>
                <a:ea typeface="나눔스퀘어 Bold"/>
              </a:rPr>
              <a:t>승부욕</a:t>
            </a:r>
          </a:p>
          <a:p>
            <a:pPr algn="ctr">
              <a:defRPr/>
            </a:pPr>
            <a:r>
              <a:rPr sz="1600">
                <a:solidFill>
                  <a:srgbClr val="000000"/>
                </a:solidFill>
                <a:latin typeface="나눔스퀘어 Bold"/>
                <a:ea typeface="나눔스퀘어 Bold"/>
              </a:rPr>
              <a:t>자극</a:t>
            </a:r>
            <a:endParaRPr lang="ko-KR" altLang="en-US" sz="1600">
              <a:solidFill>
                <a:srgbClr val="000000"/>
              </a:solidFill>
              <a:latin typeface="나눔스퀘어 Bold"/>
              <a:ea typeface="나눔스퀘어 Bold"/>
            </a:endParaRPr>
          </a:p>
        </p:txBody>
      </p:sp>
      <p:sp>
        <p:nvSpPr>
          <p:cNvPr id="49" name="도형 155"/>
          <p:cNvSpPr/>
          <p:nvPr/>
        </p:nvSpPr>
        <p:spPr>
          <a:xfrm>
            <a:off x="332741" y="173989"/>
            <a:ext cx="2603499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50" name="텍스트 상자 153"/>
          <p:cNvSpPr txBox="1"/>
          <p:nvPr/>
        </p:nvSpPr>
        <p:spPr>
          <a:xfrm>
            <a:off x="930385" y="155889"/>
            <a:ext cx="1408215" cy="471989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267">
                <a:latin typeface="HY헤드라인M"/>
                <a:ea typeface="HY헤드라인M"/>
              </a:rPr>
              <a:t>마인드맵</a:t>
            </a:r>
          </a:p>
        </p:txBody>
      </p:sp>
    </p:spTree>
    <p:extLst>
      <p:ext uri="{BB962C8B-B14F-4D97-AF65-F5344CB8AC3E}">
        <p14:creationId xmlns:p14="http://schemas.microsoft.com/office/powerpoint/2010/main" val="2670792519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 rot="19254656">
            <a:off x="9261289" y="-55817"/>
            <a:ext cx="2916820" cy="671332"/>
          </a:xfrm>
          <a:prstGeom prst="rect">
            <a:avLst/>
          </a:prstGeom>
          <a:solidFill>
            <a:srgbClr val="DE3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 rot="19254656">
            <a:off x="10020953" y="5363351"/>
            <a:ext cx="2742672" cy="671332"/>
          </a:xfrm>
          <a:prstGeom prst="rect">
            <a:avLst/>
          </a:prstGeom>
          <a:solidFill>
            <a:srgbClr val="DE3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 rot="13800000">
            <a:off x="9494916" y="3166827"/>
            <a:ext cx="1662575" cy="622625"/>
          </a:xfrm>
          <a:prstGeom prst="rect">
            <a:avLst/>
          </a:prstGeom>
          <a:solidFill>
            <a:srgbClr val="2BE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 rot="13800000">
            <a:off x="10703571" y="4868020"/>
            <a:ext cx="2108342" cy="622625"/>
          </a:xfrm>
          <a:prstGeom prst="rect">
            <a:avLst/>
          </a:prstGeom>
          <a:solidFill>
            <a:srgbClr val="2BE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 rot="19200000">
            <a:off x="11000123" y="1225255"/>
            <a:ext cx="1662575" cy="622625"/>
          </a:xfrm>
          <a:prstGeom prst="rect">
            <a:avLst/>
          </a:prstGeom>
          <a:solidFill>
            <a:srgbClr val="2BE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 rot="13800000">
            <a:off x="8823316" y="5370921"/>
            <a:ext cx="2393965" cy="671332"/>
          </a:xfrm>
          <a:prstGeom prst="rect">
            <a:avLst/>
          </a:prstGeom>
          <a:solidFill>
            <a:srgbClr val="DE3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 rot="13800000">
            <a:off x="6987174" y="3179954"/>
            <a:ext cx="2393965" cy="671332"/>
          </a:xfrm>
          <a:prstGeom prst="rect">
            <a:avLst/>
          </a:prstGeom>
          <a:solidFill>
            <a:srgbClr val="DE3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 rot="19200000">
            <a:off x="7285866" y="2494575"/>
            <a:ext cx="731456" cy="671332"/>
          </a:xfrm>
          <a:prstGeom prst="rect">
            <a:avLst/>
          </a:prstGeom>
          <a:solidFill>
            <a:srgbClr val="DE3D6E"/>
          </a:solidFill>
          <a:ln>
            <a:noFill/>
          </a:ln>
          <a:effectLst>
            <a:outerShdw blurRad="101600" dist="508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 rot="19200000">
            <a:off x="7052445" y="1853257"/>
            <a:ext cx="2726888" cy="671332"/>
          </a:xfrm>
          <a:prstGeom prst="rect">
            <a:avLst/>
          </a:prstGeom>
          <a:solidFill>
            <a:srgbClr val="DE3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 rot="19200000">
            <a:off x="9677501" y="2771850"/>
            <a:ext cx="579843" cy="622625"/>
          </a:xfrm>
          <a:prstGeom prst="rect">
            <a:avLst/>
          </a:prstGeom>
          <a:solidFill>
            <a:srgbClr val="2BEDA8"/>
          </a:solidFill>
          <a:ln>
            <a:noFill/>
          </a:ln>
          <a:effectLst>
            <a:outerShdw blurRad="101600" dist="508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 rot="19200000">
            <a:off x="9550846" y="2423867"/>
            <a:ext cx="1662575" cy="622625"/>
          </a:xfrm>
          <a:prstGeom prst="rect">
            <a:avLst/>
          </a:prstGeom>
          <a:solidFill>
            <a:srgbClr val="2BE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887166" y="2872625"/>
            <a:ext cx="4348480" cy="518160"/>
          </a:xfrm>
          <a:prstGeom prst="rect">
            <a:avLst/>
          </a:prstGeom>
          <a:solidFill>
            <a:srgbClr val="2BE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2515410" y="2863164"/>
            <a:ext cx="30973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기획 및 요구사항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660181" y="4171682"/>
            <a:ext cx="45397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:</a:t>
            </a:r>
            <a:endParaRPr lang="ko-KR" altLang="en-US" sz="8800" b="1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210 나무고딕 B" panose="02020603020101020101" pitchFamily="18" charset="-127"/>
              <a:ea typeface="210 나무고딕 B" panose="02020603020101020101" pitchFamily="18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098410" y="4788085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요구사항</a:t>
            </a:r>
          </a:p>
        </p:txBody>
      </p:sp>
    </p:spTree>
    <p:extLst>
      <p:ext uri="{BB962C8B-B14F-4D97-AF65-F5344CB8AC3E}">
        <p14:creationId xmlns:p14="http://schemas.microsoft.com/office/powerpoint/2010/main" val="12396941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도형 155"/>
          <p:cNvSpPr/>
          <p:nvPr/>
        </p:nvSpPr>
        <p:spPr>
          <a:xfrm>
            <a:off x="332740" y="173989"/>
            <a:ext cx="3365773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50" name="텍스트 상자 153"/>
          <p:cNvSpPr txBox="1"/>
          <p:nvPr/>
        </p:nvSpPr>
        <p:spPr>
          <a:xfrm>
            <a:off x="815827" y="155889"/>
            <a:ext cx="2408099" cy="471989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267">
                <a:latin typeface="HY헤드라인M"/>
                <a:ea typeface="HY헤드라인M"/>
              </a:rPr>
              <a:t>요구사항 정의서</a:t>
            </a: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0751808"/>
              </p:ext>
            </p:extLst>
          </p:nvPr>
        </p:nvGraphicFramePr>
        <p:xfrm>
          <a:off x="452114" y="1169205"/>
          <a:ext cx="11263473" cy="3136620"/>
        </p:xfrm>
        <a:graphic>
          <a:graphicData uri="http://schemas.openxmlformats.org/drawingml/2006/table">
            <a:tbl>
              <a:tblPr firstRow="1" bandRow="1"/>
              <a:tblGrid>
                <a:gridCol w="10888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93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7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907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623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766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42096"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유형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기능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우선순위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중요도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전제조건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내용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요구사항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1508">
                <a:tc rowSpan="3"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게임방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93541" marR="93541" marT="46770" marB="467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준비 하기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상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10</a:t>
                      </a:r>
                      <a:endParaRPr 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방 입장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방장에 있는 유저 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2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명이 준비 완료 시 게임 시작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방 입장</a:t>
                      </a:r>
                      <a:endParaRPr lang="en-US" altLang="ko-KR" sz="1600" kern="0" spc="0" dirty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1508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준비 </a:t>
                      </a:r>
                      <a:r>
                        <a:rPr lang="ko-KR" altLang="en-US" sz="1600" b="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취소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 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상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10</a:t>
                      </a:r>
                      <a:endParaRPr 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방 입장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USER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준비 취소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준비 버튼 활성화 시</a:t>
                      </a:r>
                      <a:endParaRPr lang="en-US" altLang="ko-KR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1508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방 나가기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하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2</a:t>
                      </a:r>
                      <a:endParaRPr lang="en-US" altLang="ko-KR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방 입장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USER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가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방에서 퇴장</a:t>
                      </a:r>
                    </a:p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(USER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는 로비 진입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)</a:t>
                      </a: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방 입장</a:t>
                      </a:r>
                    </a:p>
                  </a:txBody>
                  <a:tcPr marL="47645" marR="47645" marT="13172" marB="13172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9521234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도형 155"/>
          <p:cNvSpPr/>
          <p:nvPr/>
        </p:nvSpPr>
        <p:spPr>
          <a:xfrm>
            <a:off x="332740" y="173989"/>
            <a:ext cx="3365773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50" name="텍스트 상자 153"/>
          <p:cNvSpPr txBox="1"/>
          <p:nvPr/>
        </p:nvSpPr>
        <p:spPr>
          <a:xfrm>
            <a:off x="815827" y="155889"/>
            <a:ext cx="2408099" cy="471989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267">
                <a:latin typeface="HY헤드라인M"/>
                <a:ea typeface="HY헤드라인M"/>
              </a:rPr>
              <a:t>요구사항 정의서</a:t>
            </a:r>
          </a:p>
        </p:txBody>
      </p:sp>
      <p:graphicFrame>
        <p:nvGraphicFramePr>
          <p:cNvPr id="51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304589"/>
              </p:ext>
            </p:extLst>
          </p:nvPr>
        </p:nvGraphicFramePr>
        <p:xfrm>
          <a:off x="455115" y="1170715"/>
          <a:ext cx="11265663" cy="4624386"/>
        </p:xfrm>
        <a:graphic>
          <a:graphicData uri="http://schemas.openxmlformats.org/drawingml/2006/table">
            <a:tbl>
              <a:tblPr firstRow="1" bandRow="1"/>
              <a:tblGrid>
                <a:gridCol w="10888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93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7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907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6453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766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42096"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 dirty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유형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기능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우선순위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중요도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전제조건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내용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요구사항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1508">
                <a:tc rowSpan="3"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93541" marR="93541" marT="46770" marB="467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블록 움직임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상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10</a:t>
                      </a:r>
                      <a:endParaRPr 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진행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↑</a:t>
                      </a:r>
                      <a:r>
                        <a:rPr lang="ko-KR" altLang="en-US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 </a:t>
                      </a:r>
                      <a:r>
                        <a:rPr lang="en-US" altLang="ko-KR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: </a:t>
                      </a:r>
                      <a:r>
                        <a:rPr lang="ko-KR" altLang="en-US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시계방향 </a:t>
                      </a:r>
                      <a:r>
                        <a:rPr lang="en-US" altLang="ko-KR" sz="1600" b="0" kern="0" spc="0" baseline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90</a:t>
                      </a:r>
                      <a:r>
                        <a:rPr lang="ko-KR" altLang="en-US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도 회전</a:t>
                      </a:r>
                    </a:p>
                    <a:p>
                      <a:pPr marL="0" marR="0" indent="0" algn="l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→ </a:t>
                      </a:r>
                      <a:r>
                        <a:rPr lang="en-US" altLang="ko-KR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: </a:t>
                      </a:r>
                      <a:r>
                        <a:rPr lang="ko-KR" altLang="en-US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오른쪽 이동</a:t>
                      </a:r>
                    </a:p>
                    <a:p>
                      <a:pPr marL="0" marR="0" indent="0" algn="l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← </a:t>
                      </a:r>
                      <a:r>
                        <a:rPr lang="en-US" altLang="ko-KR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: </a:t>
                      </a:r>
                      <a:r>
                        <a:rPr lang="ko-KR" altLang="en-US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왼쪽 이동</a:t>
                      </a:r>
                    </a:p>
                    <a:p>
                      <a:pPr marL="0" marR="0" indent="0" algn="l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↓ </a:t>
                      </a:r>
                      <a:r>
                        <a:rPr lang="en-US" altLang="ko-KR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: </a:t>
                      </a:r>
                      <a:r>
                        <a:rPr lang="ko-KR" altLang="en-US" sz="1600" b="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아래로 이동</a:t>
                      </a:r>
                      <a:endParaRPr lang="ko-KR" altLang="en-US" sz="1600" b="0" kern="0" spc="0">
                        <a:solidFill>
                          <a:srgbClr val="000000"/>
                        </a:solidFill>
                        <a:effectLst/>
                        <a:latin typeface="+mj-lt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키조작</a:t>
                      </a:r>
                      <a:endParaRPr lang="en-US" altLang="ko-KR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6645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블록 폭발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상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10</a:t>
                      </a:r>
                      <a:endParaRPr 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진행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같은 색상의 블록이 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4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개 이상 모이면 폭발하여 점수와 아이템 획득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+mj-lt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키조작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5754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아이템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중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5</a:t>
                      </a:r>
                      <a:endParaRPr 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블록 폭발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블록 중 아이템 블록이 랜덤 생성되어 폭발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시 상대편</a:t>
                      </a:r>
                      <a:r>
                        <a:rPr lang="ko-KR" altLang="en-US" sz="1600" kern="0" spc="0" baseline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 에게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  <a:latin typeface="+mj-lt"/>
                        <a:ea typeface="나눔고딕 ExtraBold"/>
                      </a:endParaRPr>
                    </a:p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고정 블록 생성</a:t>
                      </a:r>
                      <a:endParaRPr lang="ko-KR" altLang="en-US" sz="1600" b="1" kern="0" spc="0" dirty="0">
                        <a:solidFill>
                          <a:srgbClr val="000000"/>
                        </a:solidFill>
                        <a:latin typeface="+mj-lt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아이템 </a:t>
                      </a:r>
                    </a:p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블록 폭발</a:t>
                      </a:r>
                      <a:endParaRPr lang="en-US" altLang="ko-KR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1512471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도형 155"/>
          <p:cNvSpPr/>
          <p:nvPr/>
        </p:nvSpPr>
        <p:spPr>
          <a:xfrm>
            <a:off x="332740" y="173989"/>
            <a:ext cx="3365773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50" name="텍스트 상자 153"/>
          <p:cNvSpPr txBox="1"/>
          <p:nvPr/>
        </p:nvSpPr>
        <p:spPr>
          <a:xfrm>
            <a:off x="815827" y="155889"/>
            <a:ext cx="2408099" cy="471989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267">
                <a:latin typeface="HY헤드라인M"/>
                <a:ea typeface="HY헤드라인M"/>
              </a:rPr>
              <a:t>요구사항 정의서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/>
        </p:nvGraphicFramePr>
        <p:xfrm>
          <a:off x="452114" y="1168540"/>
          <a:ext cx="11268721" cy="3107487"/>
        </p:xfrm>
        <a:graphic>
          <a:graphicData uri="http://schemas.openxmlformats.org/drawingml/2006/table">
            <a:tbl>
              <a:tblPr firstRow="1" bandRow="1"/>
              <a:tblGrid>
                <a:gridCol w="10888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93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7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907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1675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766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42096"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유형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기능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우선순위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중요도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전제조건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내용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요구사항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1508">
                <a:tc rowSpan="3"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1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93541" marR="93541" marT="46770" marB="4677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속도 증가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중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5</a:t>
                      </a:r>
                      <a:endParaRPr 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시작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게임 시작 후 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30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초마다</a:t>
                      </a:r>
                    </a:p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속도 증가</a:t>
                      </a: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플레이 타임</a:t>
                      </a:r>
                      <a:endParaRPr lang="en-US" altLang="ko-KR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6645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회원 점수 획득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하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2</a:t>
                      </a:r>
                      <a:endParaRPr lang="en-US" altLang="ko-KR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종료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게임 플레이 동안 획득한 점수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+mj-lt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종료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5754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 종료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상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10</a:t>
                      </a:r>
                      <a:endParaRPr 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게임진행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1600" b="0" kern="0" spc="0">
                          <a:solidFill>
                            <a:srgbClr val="000000"/>
                          </a:solidFill>
                          <a:effectLst/>
                          <a:latin typeface="+mj-lt"/>
                          <a:ea typeface="나눔고딕 ExtraBold"/>
                        </a:rPr>
                        <a:t>블록이 게임 화면 상단 까지 쌓이면 게임 패배 및 로비 이동</a:t>
                      </a:r>
                      <a:endParaRPr lang="ko-KR" altLang="en-US" sz="1600" b="0" kern="0" spc="0">
                        <a:solidFill>
                          <a:srgbClr val="000000"/>
                        </a:solidFill>
                        <a:latin typeface="+mj-lt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나눔고딕 ExtraBold"/>
                          <a:ea typeface="나눔고딕 ExtraBold"/>
                        </a:rPr>
                        <a:t>게임진행</a:t>
                      </a:r>
                      <a:endParaRPr lang="en-US" altLang="ko-KR" sz="1600" kern="0" spc="0">
                        <a:solidFill>
                          <a:srgbClr val="000000"/>
                        </a:solidFill>
                        <a:effectLst/>
                        <a:latin typeface="나눔고딕 ExtraBold"/>
                        <a:ea typeface="나눔고딕 ExtraBold"/>
                      </a:endParaRPr>
                    </a:p>
                  </a:txBody>
                  <a:tcPr marL="48740" marR="48740" marT="13475" marB="13475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476592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12516" y="-1203767"/>
            <a:ext cx="532436" cy="625033"/>
          </a:xfrm>
          <a:prstGeom prst="rect">
            <a:avLst/>
          </a:prstGeom>
          <a:solidFill>
            <a:srgbClr val="1415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865" y="-1504455"/>
            <a:ext cx="4181475" cy="1057275"/>
          </a:xfrm>
          <a:prstGeom prst="rect">
            <a:avLst/>
          </a:prstGeom>
        </p:spPr>
      </p:pic>
      <p:grpSp>
        <p:nvGrpSpPr>
          <p:cNvPr id="31" name="그룹 30"/>
          <p:cNvGrpSpPr/>
          <p:nvPr/>
        </p:nvGrpSpPr>
        <p:grpSpPr>
          <a:xfrm>
            <a:off x="-890292" y="482112"/>
            <a:ext cx="11628778" cy="7391529"/>
            <a:chOff x="-890292" y="482112"/>
            <a:chExt cx="11628778" cy="7391529"/>
          </a:xfrm>
        </p:grpSpPr>
        <p:sp>
          <p:nvSpPr>
            <p:cNvPr id="9" name="사다리꼴 8"/>
            <p:cNvSpPr/>
            <p:nvPr/>
          </p:nvSpPr>
          <p:spPr>
            <a:xfrm rot="19560000">
              <a:off x="-848620" y="1358758"/>
              <a:ext cx="10779374" cy="508339"/>
            </a:xfrm>
            <a:prstGeom prst="trapezoid">
              <a:avLst>
                <a:gd name="adj" fmla="val 63920"/>
              </a:avLst>
            </a:prstGeom>
            <a:solidFill>
              <a:srgbClr val="D1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/>
            <p:cNvSpPr/>
            <p:nvPr/>
          </p:nvSpPr>
          <p:spPr>
            <a:xfrm rot="19683686">
              <a:off x="97710" y="4202189"/>
              <a:ext cx="478255" cy="528380"/>
            </a:xfrm>
            <a:prstGeom prst="triangle">
              <a:avLst>
                <a:gd name="adj" fmla="val 49170"/>
              </a:avLst>
            </a:prstGeom>
            <a:solidFill>
              <a:srgbClr val="D1FA00"/>
            </a:solidFill>
            <a:ln>
              <a:noFill/>
            </a:ln>
            <a:effectLst>
              <a:outerShdw blurRad="101600" dist="50800" algn="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사다리꼴 11"/>
            <p:cNvSpPr/>
            <p:nvPr/>
          </p:nvSpPr>
          <p:spPr>
            <a:xfrm rot="12788903" flipH="1">
              <a:off x="-890292" y="7365302"/>
              <a:ext cx="11613323" cy="508339"/>
            </a:xfrm>
            <a:prstGeom prst="trapezoid">
              <a:avLst>
                <a:gd name="adj" fmla="val 63920"/>
              </a:avLst>
            </a:prstGeom>
            <a:solidFill>
              <a:srgbClr val="D1FA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사다리꼴 6"/>
            <p:cNvSpPr/>
            <p:nvPr/>
          </p:nvSpPr>
          <p:spPr>
            <a:xfrm rot="19560000">
              <a:off x="-727030" y="482112"/>
              <a:ext cx="9062978" cy="508339"/>
            </a:xfrm>
            <a:prstGeom prst="trapezoid">
              <a:avLst>
                <a:gd name="adj" fmla="val 63920"/>
              </a:avLst>
            </a:prstGeom>
            <a:solidFill>
              <a:srgbClr val="DE3D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사다리꼴 7"/>
            <p:cNvSpPr/>
            <p:nvPr/>
          </p:nvSpPr>
          <p:spPr>
            <a:xfrm rot="19560000">
              <a:off x="-664983" y="1288653"/>
              <a:ext cx="8595184" cy="508339"/>
            </a:xfrm>
            <a:prstGeom prst="trapezoid">
              <a:avLst>
                <a:gd name="adj" fmla="val 63920"/>
              </a:avLst>
            </a:prstGeom>
            <a:solidFill>
              <a:srgbClr val="2BED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/>
            <p:cNvSpPr/>
            <p:nvPr/>
          </p:nvSpPr>
          <p:spPr>
            <a:xfrm rot="19683686">
              <a:off x="78795" y="2833068"/>
              <a:ext cx="478255" cy="528380"/>
            </a:xfrm>
            <a:prstGeom prst="triangle">
              <a:avLst>
                <a:gd name="adj" fmla="val 49170"/>
              </a:avLst>
            </a:prstGeom>
            <a:solidFill>
              <a:srgbClr val="DE3D6E"/>
            </a:solidFill>
            <a:ln>
              <a:noFill/>
            </a:ln>
            <a:effectLst>
              <a:outerShdw blurRad="101600" dist="50800" algn="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다리꼴 9"/>
            <p:cNvSpPr/>
            <p:nvPr/>
          </p:nvSpPr>
          <p:spPr>
            <a:xfrm rot="12788903" flipH="1">
              <a:off x="-882564" y="6020328"/>
              <a:ext cx="11613323" cy="508339"/>
            </a:xfrm>
            <a:prstGeom prst="trapezoid">
              <a:avLst>
                <a:gd name="adj" fmla="val 63920"/>
              </a:avLst>
            </a:prstGeom>
            <a:solidFill>
              <a:srgbClr val="DE3D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/>
            <p:cNvSpPr/>
            <p:nvPr/>
          </p:nvSpPr>
          <p:spPr>
            <a:xfrm rot="19683686">
              <a:off x="96574" y="3515714"/>
              <a:ext cx="478255" cy="528380"/>
            </a:xfrm>
            <a:prstGeom prst="triangle">
              <a:avLst>
                <a:gd name="adj" fmla="val 49170"/>
              </a:avLst>
            </a:prstGeom>
            <a:solidFill>
              <a:srgbClr val="2BEDA8"/>
            </a:solidFill>
            <a:ln>
              <a:noFill/>
            </a:ln>
            <a:effectLst>
              <a:outerShdw blurRad="101600" dist="50800" algn="l" rotWithShape="0">
                <a:prstClr val="black">
                  <a:alpha val="7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다리꼴 10"/>
            <p:cNvSpPr/>
            <p:nvPr/>
          </p:nvSpPr>
          <p:spPr>
            <a:xfrm rot="12788903" flipH="1">
              <a:off x="-874837" y="6694634"/>
              <a:ext cx="11613323" cy="508339"/>
            </a:xfrm>
            <a:prstGeom prst="trapezoid">
              <a:avLst>
                <a:gd name="adj" fmla="val 63920"/>
              </a:avLst>
            </a:prstGeom>
            <a:solidFill>
              <a:srgbClr val="2BED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11395058" y="184848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210 나무고딕 L" panose="02020603020101020101" pitchFamily="18" charset="-127"/>
                <a:ea typeface="210 나무고딕 L" panose="02020603020101020101" pitchFamily="18" charset="-127"/>
              </a:rPr>
              <a:t>JAVA</a:t>
            </a:r>
            <a:endParaRPr lang="ko-KR" altLang="en-US" b="1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210 나무고딕 L" panose="02020603020101020101" pitchFamily="18" charset="-127"/>
              <a:ea typeface="210 나무고딕 L" panose="02020603020101020101" pitchFamily="18" charset="-127"/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8856892" y="3173499"/>
            <a:ext cx="1212807" cy="1212807"/>
          </a:xfrm>
          <a:prstGeom prst="ellipse">
            <a:avLst/>
          </a:prstGeom>
          <a:noFill/>
          <a:ln w="34925">
            <a:solidFill>
              <a:srgbClr val="D6BC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B9B36D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548988" y="3227809"/>
            <a:ext cx="383310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감사합니다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979830" y="3487515"/>
            <a:ext cx="9669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D6BC50"/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END</a:t>
            </a:r>
            <a:endParaRPr lang="ko-KR" altLang="en-US" sz="3200" b="1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D6BC50"/>
              </a:solidFill>
              <a:latin typeface="210 나무고딕 B" panose="02020603020101020101" pitchFamily="18" charset="-127"/>
              <a:ea typeface="210 나무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2252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 rot="19254656">
            <a:off x="9261289" y="-55817"/>
            <a:ext cx="2916820" cy="671332"/>
          </a:xfrm>
          <a:prstGeom prst="rect">
            <a:avLst/>
          </a:prstGeom>
          <a:solidFill>
            <a:srgbClr val="DE3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 rot="19254656">
            <a:off x="10020953" y="5363351"/>
            <a:ext cx="2742672" cy="671332"/>
          </a:xfrm>
          <a:prstGeom prst="rect">
            <a:avLst/>
          </a:prstGeom>
          <a:solidFill>
            <a:srgbClr val="DE3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 rot="13800000">
            <a:off x="9494916" y="3166827"/>
            <a:ext cx="1662575" cy="622625"/>
          </a:xfrm>
          <a:prstGeom prst="rect">
            <a:avLst/>
          </a:prstGeom>
          <a:solidFill>
            <a:srgbClr val="2BE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 rot="13800000">
            <a:off x="10703571" y="4868020"/>
            <a:ext cx="2108342" cy="622625"/>
          </a:xfrm>
          <a:prstGeom prst="rect">
            <a:avLst/>
          </a:prstGeom>
          <a:solidFill>
            <a:srgbClr val="2BE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 rot="19200000">
            <a:off x="11000123" y="1225255"/>
            <a:ext cx="1662575" cy="622625"/>
          </a:xfrm>
          <a:prstGeom prst="rect">
            <a:avLst/>
          </a:prstGeom>
          <a:solidFill>
            <a:srgbClr val="2BE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 rot="13800000">
            <a:off x="8823316" y="5370921"/>
            <a:ext cx="2393965" cy="671332"/>
          </a:xfrm>
          <a:prstGeom prst="rect">
            <a:avLst/>
          </a:prstGeom>
          <a:solidFill>
            <a:srgbClr val="DE3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/>
          <p:cNvSpPr/>
          <p:nvPr/>
        </p:nvSpPr>
        <p:spPr>
          <a:xfrm rot="13800000">
            <a:off x="6987174" y="3179954"/>
            <a:ext cx="2393965" cy="671332"/>
          </a:xfrm>
          <a:prstGeom prst="rect">
            <a:avLst/>
          </a:prstGeom>
          <a:solidFill>
            <a:srgbClr val="DE3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 rot="19200000">
            <a:off x="7285866" y="2494575"/>
            <a:ext cx="731456" cy="671332"/>
          </a:xfrm>
          <a:prstGeom prst="rect">
            <a:avLst/>
          </a:prstGeom>
          <a:solidFill>
            <a:srgbClr val="DE3D6E"/>
          </a:solidFill>
          <a:ln>
            <a:noFill/>
          </a:ln>
          <a:effectLst>
            <a:outerShdw blurRad="101600" dist="508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 rot="19200000">
            <a:off x="7052445" y="1853257"/>
            <a:ext cx="2726888" cy="671332"/>
          </a:xfrm>
          <a:prstGeom prst="rect">
            <a:avLst/>
          </a:prstGeom>
          <a:solidFill>
            <a:srgbClr val="DE3D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/>
          <p:cNvSpPr/>
          <p:nvPr/>
        </p:nvSpPr>
        <p:spPr>
          <a:xfrm rot="19200000">
            <a:off x="9677501" y="2771850"/>
            <a:ext cx="579843" cy="622625"/>
          </a:xfrm>
          <a:prstGeom prst="rect">
            <a:avLst/>
          </a:prstGeom>
          <a:solidFill>
            <a:srgbClr val="2BEDA8"/>
          </a:solidFill>
          <a:ln>
            <a:noFill/>
          </a:ln>
          <a:effectLst>
            <a:outerShdw blurRad="101600" dist="50800" dir="5400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/>
          <p:cNvSpPr/>
          <p:nvPr/>
        </p:nvSpPr>
        <p:spPr>
          <a:xfrm rot="19200000">
            <a:off x="9550846" y="2423867"/>
            <a:ext cx="1662575" cy="622625"/>
          </a:xfrm>
          <a:prstGeom prst="rect">
            <a:avLst/>
          </a:prstGeom>
          <a:solidFill>
            <a:srgbClr val="2BE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1887166" y="2872625"/>
            <a:ext cx="4348480" cy="518160"/>
          </a:xfrm>
          <a:prstGeom prst="rect">
            <a:avLst/>
          </a:prstGeom>
          <a:solidFill>
            <a:srgbClr val="2BE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2430780" y="2839317"/>
            <a:ext cx="30973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기획 및 요구사항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660181" y="4171682"/>
            <a:ext cx="45397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:</a:t>
            </a:r>
            <a:endParaRPr lang="ko-KR" altLang="en-US" sz="8800" b="1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210 나무고딕 B" panose="02020603020101020101" pitchFamily="18" charset="-127"/>
              <a:ea typeface="210 나무고딕 B" panose="02020603020101020101" pitchFamily="18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098410" y="4788085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210 나무고딕 B" panose="02020603020101020101" pitchFamily="18" charset="-127"/>
                <a:ea typeface="210 나무고딕 B" panose="02020603020101020101" pitchFamily="18" charset="-127"/>
              </a:rPr>
              <a:t>기획</a:t>
            </a:r>
          </a:p>
        </p:txBody>
      </p:sp>
    </p:spTree>
    <p:extLst>
      <p:ext uri="{BB962C8B-B14F-4D97-AF65-F5344CB8AC3E}">
        <p14:creationId xmlns:p14="http://schemas.microsoft.com/office/powerpoint/2010/main" val="4260855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도형 147"/>
          <p:cNvSpPr/>
          <p:nvPr/>
        </p:nvSpPr>
        <p:spPr>
          <a:xfrm>
            <a:off x="1381127" y="1001877"/>
            <a:ext cx="9429751" cy="5373963"/>
          </a:xfrm>
          <a:prstGeom prst="roundRect">
            <a:avLst>
              <a:gd name="adj" fmla="val 7273"/>
            </a:avLst>
          </a:prstGeom>
          <a:solidFill>
            <a:schemeClr val="bg1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</a:ln>
          <a:effectLst>
            <a:outerShdw blurRad="381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 defTabSz="507987">
              <a:defRPr/>
            </a:pPr>
            <a:r>
              <a:rPr lang="ko-KR" altLang="en-US" sz="2400">
                <a:ln w="0" cap="flat" cmpd="sng">
                  <a:solidFill>
                    <a:srgbClr val="000000">
                      <a:alpha val="100000"/>
                    </a:srgbClr>
                  </a:solidFill>
                  <a:prstDash val="solid"/>
                </a:ln>
                <a:latin typeface="맑은 고딕"/>
                <a:ea typeface="맑은 고딕"/>
              </a:rPr>
              <a:t> 	</a:t>
            </a: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8" name="도형 155"/>
          <p:cNvSpPr/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9" name="텍스트 상자 153"/>
          <p:cNvSpPr txBox="1"/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000" b="1">
                <a:latin typeface="HY헤드라인M"/>
                <a:ea typeface="HY헤드라인M"/>
              </a:rPr>
              <a:t>배경</a:t>
            </a:r>
            <a:endParaRPr lang="ko-KR" altLang="en-US" sz="2267" b="1">
              <a:latin typeface="HY헤드라인M"/>
              <a:ea typeface="HY헤드라인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33958" y="5655280"/>
            <a:ext cx="491512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defRPr/>
            </a:pPr>
            <a:r>
              <a:rPr lang="ko-KR" altLang="en-US" sz="28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코로나</a:t>
            </a:r>
            <a:r>
              <a:rPr lang="en-US" altLang="ko-KR" sz="28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19</a:t>
            </a:r>
            <a:r>
              <a:rPr lang="ko-KR" altLang="en-US" sz="28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가 바꾼 우리의 일상</a:t>
            </a:r>
          </a:p>
        </p:txBody>
      </p:sp>
      <p:pic>
        <p:nvPicPr>
          <p:cNvPr id="1028" name="Picture 4" descr="D:\kys\ysppt\100540582.2.jpg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016297" y="1385056"/>
            <a:ext cx="6101348" cy="4134403"/>
          </a:xfrm>
          <a:prstGeom prst="rect">
            <a:avLst/>
          </a:prstGeom>
          <a:solidFill>
            <a:srgbClr val="FFFFCC"/>
          </a:solidFill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073579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4725175" y="6505300"/>
            <a:ext cx="7388561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0">
              <a:defRPr/>
            </a:pPr>
            <a:r>
              <a:rPr lang="ko-KR" altLang="en-US" sz="1200" dirty="0" smtClean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200" dirty="0" smtClean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lang="ko-KR" altLang="en-US" sz="1200" dirty="0" smtClean="0">
                <a:solidFill>
                  <a:schemeClr val="bg1"/>
                </a:solidFill>
                <a:latin typeface="나눔고딕"/>
                <a:ea typeface="나눔고딕"/>
              </a:rPr>
              <a:t>코로나로 인한 외부활동 자제 </a:t>
            </a:r>
            <a:r>
              <a:rPr lang="en-US" altLang="ko-KR" sz="1200" dirty="0" smtClean="0">
                <a:solidFill>
                  <a:schemeClr val="bg1"/>
                </a:solidFill>
                <a:latin typeface="나눔고딕"/>
                <a:ea typeface="나눔고딕"/>
              </a:rPr>
              <a:t>-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  <a:latin typeface="나눔고딕"/>
                <a:ea typeface="나눔고딕"/>
                <a:hlinkClick r:id="rId2"/>
              </a:rPr>
              <a:t>http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고딕"/>
                <a:ea typeface="나눔고딕"/>
                <a:hlinkClick r:id="rId2"/>
              </a:rPr>
              <a:t>://www.brandbrief.co.kr/news/articleView.html?idxno=3062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26" name="도형 155"/>
          <p:cNvSpPr/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7" name="텍스트 상자 153"/>
          <p:cNvSpPr txBox="1"/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000" b="1">
                <a:latin typeface="HY헤드라인M"/>
                <a:ea typeface="HY헤드라인M"/>
              </a:rPr>
              <a:t>배경</a:t>
            </a:r>
            <a:endParaRPr lang="ko-KR" altLang="en-US" sz="2267" b="1">
              <a:latin typeface="HY헤드라인M"/>
              <a:ea typeface="HY헤드라인M"/>
            </a:endParaRPr>
          </a:p>
        </p:txBody>
      </p:sp>
      <p:sp>
        <p:nvSpPr>
          <p:cNvPr id="4" name="텍스트 상자 1039"/>
          <p:cNvSpPr txBox="1"/>
          <p:nvPr/>
        </p:nvSpPr>
        <p:spPr>
          <a:xfrm>
            <a:off x="3011713" y="494525"/>
            <a:ext cx="6168573" cy="818020"/>
          </a:xfrm>
          <a:prstGeom prst="rect">
            <a:avLst/>
          </a:prstGeom>
          <a:solidFill>
            <a:srgbClr val="FFFFC0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# 코로나</a:t>
            </a:r>
            <a:r>
              <a:rPr lang="en-US" altLang="ko-KR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19</a:t>
            </a: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가 바꾼 일상 </a:t>
            </a:r>
          </a:p>
          <a:p>
            <a:pPr algn="ctr" defTabSz="507987">
              <a:defRPr/>
            </a:pPr>
            <a:r>
              <a:rPr lang="ko-KR" altLang="en-US" sz="2400">
                <a:solidFill>
                  <a:srgbClr val="FF0000"/>
                </a:solidFill>
                <a:latin typeface="HY헤드라인M"/>
                <a:ea typeface="HY헤드라인M"/>
              </a:rPr>
              <a:t>외부활동 자제</a:t>
            </a:r>
            <a:endParaRPr lang="ko-KR" altLang="en-US" sz="2400" spc="-200">
              <a:solidFill>
                <a:srgbClr val="FF0000"/>
              </a:solidFill>
              <a:latin typeface="HY헤드라인M"/>
              <a:ea typeface="HY헤드라인M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084659" y="1411960"/>
            <a:ext cx="10022682" cy="4820954"/>
            <a:chOff x="1084659" y="1411960"/>
            <a:chExt cx="10022682" cy="4820954"/>
          </a:xfrm>
        </p:grpSpPr>
        <p:pic>
          <p:nvPicPr>
            <p:cNvPr id="3" name="그림 2" descr="스크린샷이(가) 표시된 사진  자동 생성된 설명"/>
            <p:cNvPicPr>
              <a:picLocks noChangeAspect="1"/>
            </p:cNvPicPr>
            <p:nvPr/>
          </p:nvPicPr>
          <p:blipFill rotWithShape="1">
            <a:blip r:embed="rId3"/>
            <a:srcRect l="3770" t="5440" r="3460" b="5310"/>
            <a:stretch>
              <a:fillRect/>
            </a:stretch>
          </p:blipFill>
          <p:spPr>
            <a:xfrm>
              <a:off x="1084659" y="1411960"/>
              <a:ext cx="10022682" cy="4820954"/>
            </a:xfrm>
            <a:prstGeom prst="rect">
              <a:avLst/>
            </a:prstGeom>
            <a:noFill/>
            <a:ln w="9525" cap="flat" cmpd="sng">
              <a:solidFill>
                <a:schemeClr val="bg2">
                  <a:lumMod val="50000"/>
                </a:schemeClr>
              </a:solidFill>
              <a:prstDash val="solid"/>
              <a:round/>
            </a:ln>
            <a:effectLst>
              <a:outerShdw blurRad="38100" dist="12700" dir="2700000" algn="tl" rotWithShape="0">
                <a:srgbClr val="000000">
                  <a:alpha val="40000"/>
                </a:srgbClr>
              </a:outerShdw>
            </a:effectLst>
          </p:spPr>
        </p:pic>
        <p:grpSp>
          <p:nvGrpSpPr>
            <p:cNvPr id="2" name="그룹 1"/>
            <p:cNvGrpSpPr/>
            <p:nvPr/>
          </p:nvGrpSpPr>
          <p:grpSpPr>
            <a:xfrm>
              <a:off x="2772892" y="2233195"/>
              <a:ext cx="2303812" cy="2237866"/>
              <a:chOff x="2772892" y="2233195"/>
              <a:chExt cx="2303812" cy="2237866"/>
            </a:xfrm>
          </p:grpSpPr>
          <p:cxnSp>
            <p:nvCxnSpPr>
              <p:cNvPr id="5" name="직선 연결선 4"/>
              <p:cNvCxnSpPr/>
              <p:nvPr/>
            </p:nvCxnSpPr>
            <p:spPr>
              <a:xfrm>
                <a:off x="2772892" y="2624463"/>
                <a:ext cx="0" cy="118737"/>
              </a:xfrm>
              <a:prstGeom prst="line">
                <a:avLst/>
              </a:prstGeom>
              <a:ln w="28575" cap="rnd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/>
              <p:cNvCxnSpPr/>
              <p:nvPr/>
            </p:nvCxnSpPr>
            <p:spPr>
              <a:xfrm>
                <a:off x="2772892" y="2624463"/>
                <a:ext cx="825331" cy="0"/>
              </a:xfrm>
              <a:prstGeom prst="line">
                <a:avLst/>
              </a:prstGeom>
              <a:ln w="28575" cap="rnd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" name="직선 연결선 8"/>
              <p:cNvCxnSpPr/>
              <p:nvPr/>
            </p:nvCxnSpPr>
            <p:spPr>
              <a:xfrm>
                <a:off x="5076704" y="2624463"/>
                <a:ext cx="0" cy="1846598"/>
              </a:xfrm>
              <a:prstGeom prst="line">
                <a:avLst/>
              </a:prstGeom>
              <a:ln w="28575" cap="rnd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/>
              <p:cNvCxnSpPr/>
              <p:nvPr/>
            </p:nvCxnSpPr>
            <p:spPr>
              <a:xfrm flipH="1">
                <a:off x="4352306" y="2624463"/>
                <a:ext cx="724398" cy="0"/>
              </a:xfrm>
              <a:prstGeom prst="line">
                <a:avLst/>
              </a:prstGeom>
              <a:ln w="28575" cap="rnd">
                <a:solidFill>
                  <a:srgbClr val="FF0000"/>
                </a:solidFill>
                <a:prstDash val="sysDot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21" name="타원 20"/>
              <p:cNvSpPr/>
              <p:nvPr/>
            </p:nvSpPr>
            <p:spPr>
              <a:xfrm>
                <a:off x="3528205" y="2233195"/>
                <a:ext cx="782535" cy="782535"/>
              </a:xfrm>
              <a:prstGeom prst="ellips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3570960" y="2411432"/>
                <a:ext cx="700833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200" b="1" spc="-150" dirty="0">
                    <a:latin typeface="+mj-lt"/>
                    <a:ea typeface="나눔스퀘어 ExtraBold" pitchFamily="50" charset="-127"/>
                  </a:rPr>
                  <a:t>75%</a:t>
                </a:r>
                <a:endParaRPr lang="ko-KR" altLang="en-US" sz="2200" b="1" spc="-150" dirty="0">
                  <a:latin typeface="+mj-lt"/>
                  <a:ea typeface="나눔스퀘어 ExtraBold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2848321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텍스트 상자 1044"/>
          <p:cNvSpPr txBox="1"/>
          <p:nvPr/>
        </p:nvSpPr>
        <p:spPr>
          <a:xfrm>
            <a:off x="6644007" y="6348096"/>
            <a:ext cx="5728335" cy="237181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defTabSz="507987">
              <a:defRPr/>
            </a:pPr>
            <a:endParaRPr lang="ko-KR" altLang="en-US" sz="933">
              <a:latin typeface="맑은 고딕"/>
              <a:ea typeface="맑은 고딕"/>
            </a:endParaRPr>
          </a:p>
        </p:txBody>
      </p:sp>
      <p:pic>
        <p:nvPicPr>
          <p:cNvPr id="29" name="그림 106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223495" y="1414043"/>
            <a:ext cx="5288865" cy="5027856"/>
          </a:xfrm>
          <a:prstGeom prst="rect">
            <a:avLst/>
          </a:prstGeom>
          <a:noFill/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30" name="텍스트 상자 1062"/>
          <p:cNvSpPr txBox="1"/>
          <p:nvPr/>
        </p:nvSpPr>
        <p:spPr>
          <a:xfrm>
            <a:off x="4735407" y="6513469"/>
            <a:ext cx="7688837" cy="278281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defTabSz="507987">
              <a:defRPr/>
            </a:pP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코로나로 인한 여가시간 증가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- </a:t>
            </a:r>
            <a:r>
              <a:rPr sz="1200" dirty="0">
                <a:solidFill>
                  <a:schemeClr val="bg2">
                    <a:lumMod val="25000"/>
                  </a:schemeClr>
                </a:solidFill>
                <a:latin typeface="나눔고딕"/>
                <a:ea typeface="나눔고딕"/>
                <a:hlinkClick r:id="rId3"/>
              </a:rPr>
              <a:t>http://www.veritas-a.com/news/articleView.html?idxno=327079</a:t>
            </a:r>
            <a:endParaRPr lang="ko-KR" altLang="en-US" sz="1200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31" name="도형 155"/>
          <p:cNvSpPr/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32" name="텍스트 상자 153"/>
          <p:cNvSpPr txBox="1"/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000" b="1">
                <a:latin typeface="HY헤드라인M"/>
                <a:ea typeface="HY헤드라인M"/>
              </a:rPr>
              <a:t>배경</a:t>
            </a:r>
            <a:endParaRPr lang="ko-KR" altLang="en-US" sz="2267" b="1">
              <a:latin typeface="HY헤드라인M"/>
              <a:ea typeface="HY헤드라인M"/>
            </a:endParaRPr>
          </a:p>
        </p:txBody>
      </p:sp>
      <p:sp>
        <p:nvSpPr>
          <p:cNvPr id="33" name="텍스트 상자 1039"/>
          <p:cNvSpPr txBox="1"/>
          <p:nvPr/>
        </p:nvSpPr>
        <p:spPr>
          <a:xfrm>
            <a:off x="2783641" y="494525"/>
            <a:ext cx="6168573" cy="818020"/>
          </a:xfrm>
          <a:prstGeom prst="rect">
            <a:avLst/>
          </a:prstGeom>
          <a:solidFill>
            <a:srgbClr val="FFFFC0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# 코로나</a:t>
            </a:r>
            <a:r>
              <a:rPr lang="en-US" altLang="ko-KR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19</a:t>
            </a: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가 바꾼 일상 </a:t>
            </a:r>
          </a:p>
          <a:p>
            <a:pPr algn="ctr" defTabSz="507987">
              <a:defRPr/>
            </a:pPr>
            <a:r>
              <a:rPr lang="ko-KR" altLang="en-US" sz="2400">
                <a:solidFill>
                  <a:srgbClr val="FF0000"/>
                </a:solidFill>
                <a:latin typeface="HY헤드라인M"/>
                <a:ea typeface="HY헤드라인M"/>
              </a:rPr>
              <a:t>여가시간 변화</a:t>
            </a:r>
            <a:endParaRPr lang="ko-KR" altLang="en-US" sz="2400" spc="-200">
              <a:solidFill>
                <a:srgbClr val="FF0000"/>
              </a:solidFill>
              <a:latin typeface="HY헤드라인M"/>
              <a:ea typeface="HY헤드라인M"/>
            </a:endParaRPr>
          </a:p>
        </p:txBody>
      </p:sp>
    </p:spTree>
    <p:extLst>
      <p:ext uri="{BB962C8B-B14F-4D97-AF65-F5344CB8AC3E}">
        <p14:creationId xmlns:p14="http://schemas.microsoft.com/office/powerpoint/2010/main" val="159167222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텍스트 상자 1062"/>
          <p:cNvSpPr txBox="1"/>
          <p:nvPr/>
        </p:nvSpPr>
        <p:spPr>
          <a:xfrm>
            <a:off x="5666740" y="6500769"/>
            <a:ext cx="7688837" cy="278281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defTabSz="507987">
              <a:defRPr/>
            </a:pP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코로나로 인한 소비형태변화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- </a:t>
            </a:r>
            <a:r>
              <a:rPr sz="1200" dirty="0">
                <a:solidFill>
                  <a:schemeClr val="bg2">
                    <a:lumMod val="25000"/>
                  </a:schemeClr>
                </a:solidFill>
                <a:latin typeface="나눔고딕"/>
                <a:ea typeface="나눔고딕"/>
                <a:hlinkClick r:id="rId2"/>
              </a:rPr>
              <a:t>https://blog.naver.com/yidongho90/221973261994</a:t>
            </a:r>
            <a:endParaRPr lang="ko-KR" altLang="en-US" sz="1200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455280" y="1513104"/>
            <a:ext cx="9264656" cy="4690232"/>
          </a:xfrm>
          <a:prstGeom prst="rect">
            <a:avLst/>
          </a:prstGeom>
          <a:noFill/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6" name="도형 155"/>
          <p:cNvSpPr/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20" name="텍스트 상자 153"/>
          <p:cNvSpPr txBox="1"/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000" b="1">
                <a:latin typeface="HY헤드라인M"/>
                <a:ea typeface="HY헤드라인M"/>
              </a:rPr>
              <a:t>배경</a:t>
            </a:r>
            <a:endParaRPr lang="ko-KR" altLang="en-US" sz="2267" b="1">
              <a:latin typeface="HY헤드라인M"/>
              <a:ea typeface="HY헤드라인M"/>
            </a:endParaRPr>
          </a:p>
        </p:txBody>
      </p:sp>
      <p:sp>
        <p:nvSpPr>
          <p:cNvPr id="2" name="텍스트 상자 1039"/>
          <p:cNvSpPr txBox="1"/>
          <p:nvPr/>
        </p:nvSpPr>
        <p:spPr>
          <a:xfrm>
            <a:off x="3003321" y="494525"/>
            <a:ext cx="6168573" cy="830997"/>
          </a:xfrm>
          <a:prstGeom prst="rect">
            <a:avLst/>
          </a:prstGeom>
          <a:solidFill>
            <a:srgbClr val="FFFFC0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# 코로나</a:t>
            </a:r>
            <a:r>
              <a:rPr lang="en-US" altLang="ko-KR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19</a:t>
            </a: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가 바꾼 일상 </a:t>
            </a:r>
          </a:p>
          <a:p>
            <a:pPr algn="ctr" defTabSz="507987">
              <a:defRPr/>
            </a:pPr>
            <a:r>
              <a:rPr lang="ko-KR" altLang="en-US" sz="2400" spc="-200">
                <a:solidFill>
                  <a:srgbClr val="FF0000"/>
                </a:solidFill>
                <a:latin typeface="HY헤드라인M"/>
                <a:ea typeface="HY헤드라인M"/>
              </a:rPr>
              <a:t>소비형태의 변화</a:t>
            </a:r>
          </a:p>
        </p:txBody>
      </p:sp>
    </p:spTree>
    <p:extLst>
      <p:ext uri="{BB962C8B-B14F-4D97-AF65-F5344CB8AC3E}">
        <p14:creationId xmlns:p14="http://schemas.microsoft.com/office/powerpoint/2010/main" val="325763145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5540218" y="6521416"/>
            <a:ext cx="6628738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lvl="0">
              <a:defRPr/>
            </a:pP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코로나로 인한 새로운 소비형태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-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  <a:latin typeface="나눔고딕"/>
                <a:ea typeface="나눔고딕"/>
                <a:hlinkClick r:id="rId2"/>
              </a:rPr>
              <a:t>https://n.news.naver.com/article/421/0004752660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24074" y="1366059"/>
            <a:ext cx="10489073" cy="5109860"/>
          </a:xfrm>
          <a:prstGeom prst="rect">
            <a:avLst/>
          </a:prstGeom>
          <a:noFill/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28" name="도형 1046"/>
          <p:cNvSpPr/>
          <p:nvPr/>
        </p:nvSpPr>
        <p:spPr>
          <a:xfrm>
            <a:off x="880535" y="4229101"/>
            <a:ext cx="10384368" cy="247652"/>
          </a:xfrm>
          <a:prstGeom prst="rect">
            <a:avLst/>
          </a:prstGeom>
          <a:noFill/>
          <a:ln w="28575" cap="flat" cmpd="sng">
            <a:solidFill>
              <a:srgbClr val="FF0000">
                <a:alpha val="100000"/>
              </a:srgbClr>
            </a:solidFill>
            <a:prstDash val="solid"/>
            <a:miter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6" name="도형 155"/>
          <p:cNvSpPr/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7" name="텍스트 상자 153"/>
          <p:cNvSpPr txBox="1"/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000" b="1">
                <a:latin typeface="HY헤드라인M"/>
                <a:ea typeface="HY헤드라인M"/>
              </a:rPr>
              <a:t>배경</a:t>
            </a:r>
            <a:endParaRPr lang="ko-KR" altLang="en-US" sz="2267" b="1">
              <a:latin typeface="HY헤드라인M"/>
              <a:ea typeface="HY헤드라인M"/>
            </a:endParaRPr>
          </a:p>
        </p:txBody>
      </p:sp>
      <p:sp>
        <p:nvSpPr>
          <p:cNvPr id="2" name="텍스트 상자 1039"/>
          <p:cNvSpPr txBox="1"/>
          <p:nvPr/>
        </p:nvSpPr>
        <p:spPr>
          <a:xfrm>
            <a:off x="2984324" y="494525"/>
            <a:ext cx="6168573" cy="830997"/>
          </a:xfrm>
          <a:prstGeom prst="rect">
            <a:avLst/>
          </a:prstGeom>
          <a:solidFill>
            <a:srgbClr val="FFFFC0"/>
          </a:solidFill>
          <a:ln>
            <a:solidFill>
              <a:schemeClr val="tx1"/>
            </a:solidFill>
          </a:ln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 dirty="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# 코로나</a:t>
            </a:r>
            <a:r>
              <a:rPr lang="en-US" altLang="ko-KR" sz="2400" spc="-200" dirty="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19</a:t>
            </a:r>
            <a:r>
              <a:rPr lang="ko-KR" altLang="en-US" sz="2400" spc="-200" dirty="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가 바꾼 일상 </a:t>
            </a:r>
          </a:p>
          <a:p>
            <a:pPr algn="ctr" defTabSz="507987">
              <a:defRPr/>
            </a:pPr>
            <a:r>
              <a:rPr lang="ko-KR" altLang="en-US" sz="2400" dirty="0">
                <a:latin typeface="HY헤드라인M"/>
                <a:ea typeface="HY헤드라인M"/>
              </a:rPr>
              <a:t>외부에서 </a:t>
            </a:r>
            <a:r>
              <a:rPr lang="ko-KR" altLang="en-US" sz="2400" dirty="0">
                <a:solidFill>
                  <a:srgbClr val="FF0000"/>
                </a:solidFill>
                <a:latin typeface="HY헤드라인M"/>
                <a:ea typeface="HY헤드라인M"/>
              </a:rPr>
              <a:t>실내 소비 증가</a:t>
            </a:r>
            <a:endParaRPr lang="ko-KR" altLang="en-US" sz="2400" spc="-200" dirty="0">
              <a:solidFill>
                <a:srgbClr val="FF0000"/>
              </a:solidFill>
              <a:latin typeface="HY헤드라인M"/>
              <a:ea typeface="HY헤드라인M"/>
            </a:endParaRPr>
          </a:p>
        </p:txBody>
      </p:sp>
    </p:spTree>
    <p:extLst>
      <p:ext uri="{BB962C8B-B14F-4D97-AF65-F5344CB8AC3E}">
        <p14:creationId xmlns:p14="http://schemas.microsoft.com/office/powerpoint/2010/main" val="730203940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텍스트 상자 1044"/>
          <p:cNvSpPr txBox="1"/>
          <p:nvPr/>
        </p:nvSpPr>
        <p:spPr>
          <a:xfrm>
            <a:off x="6644007" y="6348097"/>
            <a:ext cx="5727699" cy="237181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defTabSz="507987">
              <a:defRPr/>
            </a:pPr>
            <a:endParaRPr lang="ko-KR" altLang="en-US" sz="933">
              <a:latin typeface="맑은 고딕"/>
              <a:ea typeface="맑은 고딕"/>
            </a:endParaRPr>
          </a:p>
        </p:txBody>
      </p:sp>
      <p:sp>
        <p:nvSpPr>
          <p:cNvPr id="1063" name="텍스트 상자 1062"/>
          <p:cNvSpPr txBox="1"/>
          <p:nvPr/>
        </p:nvSpPr>
        <p:spPr>
          <a:xfrm>
            <a:off x="5844758" y="6536754"/>
            <a:ext cx="8002093" cy="278281"/>
          </a:xfrm>
          <a:prstGeom prst="rect">
            <a:avLst/>
          </a:prstGeom>
          <a:noFill/>
          <a:ln w="0">
            <a:noFill/>
          </a:ln>
        </p:spPr>
        <p:txBody>
          <a:bodyPr vert="horz" wrap="square" lIns="89535" tIns="46355" rIns="89535" bIns="46355" anchor="t">
            <a:spAutoFit/>
          </a:bodyPr>
          <a:lstStyle/>
          <a:p>
            <a:pPr defTabSz="507987">
              <a:defRPr/>
            </a:pP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출처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코로나로 인한 </a:t>
            </a:r>
            <a:r>
              <a:rPr lang="ko-KR" altLang="en-US" sz="1200" dirty="0" err="1">
                <a:solidFill>
                  <a:schemeClr val="bg1"/>
                </a:solidFill>
                <a:latin typeface="나눔고딕"/>
                <a:ea typeface="나눔고딕"/>
              </a:rPr>
              <a:t>게임이용자</a:t>
            </a:r>
            <a:r>
              <a:rPr lang="ko-KR" altLang="en-US" sz="1200" dirty="0">
                <a:solidFill>
                  <a:schemeClr val="bg1"/>
                </a:solidFill>
                <a:latin typeface="나눔고딕"/>
                <a:ea typeface="나눔고딕"/>
              </a:rPr>
              <a:t> 증가 </a:t>
            </a:r>
            <a:r>
              <a:rPr lang="en-US" altLang="ko-KR" sz="1200" dirty="0">
                <a:solidFill>
                  <a:schemeClr val="bg1"/>
                </a:solidFill>
                <a:latin typeface="나눔고딕"/>
                <a:ea typeface="나눔고딕"/>
              </a:rPr>
              <a:t>- </a:t>
            </a:r>
            <a:r>
              <a:rPr sz="1200" dirty="0">
                <a:solidFill>
                  <a:schemeClr val="bg2">
                    <a:lumMod val="25000"/>
                  </a:schemeClr>
                </a:solidFill>
                <a:latin typeface="나눔고딕"/>
                <a:ea typeface="나눔고딕"/>
                <a:hlinkClick r:id="rId2"/>
              </a:rPr>
              <a:t>https://blog.naver.com/jbgc01/221998719123</a:t>
            </a:r>
            <a:endParaRPr lang="ko-KR" altLang="en-US" sz="1200" dirty="0">
              <a:solidFill>
                <a:schemeClr val="bg2">
                  <a:lumMod val="2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12" name="도형 1038"/>
          <p:cNvSpPr/>
          <p:nvPr/>
        </p:nvSpPr>
        <p:spPr>
          <a:xfrm>
            <a:off x="4159011" y="539554"/>
            <a:ext cx="3857203" cy="725967"/>
          </a:xfrm>
          <a:prstGeom prst="rect">
            <a:avLst/>
          </a:prstGeom>
          <a:solidFill>
            <a:srgbClr val="FFFFCC"/>
          </a:solidFill>
          <a:ln w="12700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3" name="텍스트 상자 1039"/>
          <p:cNvSpPr txBox="1"/>
          <p:nvPr/>
        </p:nvSpPr>
        <p:spPr>
          <a:xfrm>
            <a:off x="4446555" y="671704"/>
            <a:ext cx="3282113" cy="461665"/>
          </a:xfrm>
          <a:prstGeom prst="rect">
            <a:avLst/>
          </a:prstGeom>
          <a:solidFill>
            <a:srgbClr val="FFFFC0"/>
          </a:solidFill>
        </p:spPr>
        <p:txBody>
          <a:bodyPr vert="horz" wrap="square" lIns="91440" tIns="45720" rIns="91440" bIns="45720" anchor="t">
            <a:spAutoFit/>
          </a:bodyPr>
          <a:lstStyle/>
          <a:p>
            <a:pPr algn="ctr" defTabSz="507987">
              <a:defRPr/>
            </a:pPr>
            <a:r>
              <a:rPr lang="ko-KR" altLang="en-US" sz="2400" spc="-200">
                <a:solidFill>
                  <a:schemeClr val="bg2">
                    <a:lumMod val="10000"/>
                  </a:schemeClr>
                </a:solidFill>
                <a:latin typeface="HY헤드라인M"/>
                <a:ea typeface="HY헤드라인M"/>
              </a:rPr>
              <a:t># 게임 업계 </a:t>
            </a:r>
            <a:r>
              <a:rPr lang="ko-KR" altLang="en-US" sz="2400" spc="-200">
                <a:solidFill>
                  <a:srgbClr val="FF0000"/>
                </a:solidFill>
                <a:latin typeface="HY헤드라인M"/>
                <a:ea typeface="HY헤드라인M"/>
              </a:rPr>
              <a:t>수입 증가</a:t>
            </a:r>
          </a:p>
        </p:txBody>
      </p:sp>
      <p:pic>
        <p:nvPicPr>
          <p:cNvPr id="1026" name="Picture 2" descr="https://postfiles.pstatic.net/MjAyMDA2MTJfMjAy/MDAxNTkxOTU1NzczMjIx.xyRmnGUiBSV9dMCsWNBzzUDNhdj4ZELFSGkOHuqyI5Qg.-ChPyM_A7rXKAPZu8HVSNnZulzSOThm-kJwqs-bfvYEg.JPEG.jbgc01/03.jpg?type=w966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18255" y="1385190"/>
            <a:ext cx="5064508" cy="5064508"/>
          </a:xfrm>
          <a:prstGeom prst="rect">
            <a:avLst/>
          </a:prstGeom>
          <a:noFill/>
          <a:ln w="9525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028" name="Picture 4" descr="https://postfiles.pstatic.net/MjAyMDA2MTJfMjg4/MDAxNTkxOTU1Nzg1MjM1.Hw46Ec67eHhy_3xbg61fYwIiUiuGQhVfsqm5JkRh7Msg.moiUv8jpwstnL2lap30NlpYqdDIUkfPy5uz3aFOnRgsg.JPEG.jbgc01/04.jpg?type=w966"/>
          <p:cNvPicPr>
            <a:picLocks noChangeAspect="1" noChangeArrowheads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6183947" y="1385190"/>
            <a:ext cx="5064508" cy="5064508"/>
          </a:xfrm>
          <a:prstGeom prst="rect">
            <a:avLst/>
          </a:prstGeom>
          <a:noFill/>
          <a:ln w="9525" cap="flat" cmpd="sng">
            <a:solidFill>
              <a:schemeClr val="bg2">
                <a:lumMod val="25000"/>
              </a:schemeClr>
            </a:solidFill>
            <a:prstDash val="solid"/>
            <a:round/>
          </a:ln>
          <a:effectLst>
            <a:outerShdw blurRad="38100" dist="127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64" name="도형 155"/>
          <p:cNvSpPr/>
          <p:nvPr/>
        </p:nvSpPr>
        <p:spPr>
          <a:xfrm>
            <a:off x="332742" y="173989"/>
            <a:ext cx="1975452" cy="567691"/>
          </a:xfrm>
          <a:prstGeom prst="ribbon2">
            <a:avLst>
              <a:gd name="adj1" fmla="val 18403"/>
              <a:gd name="adj2" fmla="val 75000"/>
            </a:avLst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anchor="ctr">
            <a:noAutofit/>
          </a:bodyPr>
          <a:lstStyle/>
          <a:p>
            <a:pPr algn="ctr" defTabSz="507987">
              <a:defRPr/>
            </a:pPr>
            <a:endParaRPr lang="ko-KR" altLang="en-US" sz="2400">
              <a:latin typeface="맑은 고딕"/>
              <a:ea typeface="맑은 고딕"/>
            </a:endParaRPr>
          </a:p>
        </p:txBody>
      </p:sp>
      <p:sp>
        <p:nvSpPr>
          <p:cNvPr id="1065" name="텍스트 상자 153"/>
          <p:cNvSpPr txBox="1"/>
          <p:nvPr/>
        </p:nvSpPr>
        <p:spPr>
          <a:xfrm>
            <a:off x="808189" y="190597"/>
            <a:ext cx="1024559" cy="430887"/>
          </a:xfrm>
          <a:prstGeom prst="rect">
            <a:avLst/>
          </a:prstGeom>
          <a:noFill/>
        </p:spPr>
        <p:txBody>
          <a:bodyPr vert="horz" wrap="square" lIns="121920" tIns="60960" rIns="121920" bIns="60960" anchor="t">
            <a:spAutoFit/>
          </a:bodyPr>
          <a:lstStyle/>
          <a:p>
            <a:pPr algn="ctr" defTabSz="507987">
              <a:defRPr/>
            </a:pPr>
            <a:r>
              <a:rPr lang="ko-KR" altLang="en-US" sz="2000" b="1">
                <a:latin typeface="HY헤드라인M"/>
                <a:ea typeface="HY헤드라인M"/>
              </a:rPr>
              <a:t>배경</a:t>
            </a:r>
            <a:endParaRPr lang="ko-KR" altLang="en-US" sz="2267" b="1">
              <a:latin typeface="HY헤드라인M"/>
              <a:ea typeface="HY헤드라인M"/>
            </a:endParaRPr>
          </a:p>
        </p:txBody>
      </p:sp>
    </p:spTree>
    <p:extLst>
      <p:ext uri="{BB962C8B-B14F-4D97-AF65-F5344CB8AC3E}">
        <p14:creationId xmlns:p14="http://schemas.microsoft.com/office/powerpoint/2010/main" val="953533149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345</TotalTime>
  <Words>683</Words>
  <Application>Microsoft Office PowerPoint</Application>
  <PresentationFormat>와이드스크린</PresentationFormat>
  <Paragraphs>238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46" baseType="lpstr">
      <vt:lpstr>맑은 고딕</vt:lpstr>
      <vt:lpstr>나눔스퀘어라운드 Bold</vt:lpstr>
      <vt:lpstr>나눔스퀘어 ExtraBold</vt:lpstr>
      <vt:lpstr>210 나무고딕 L</vt:lpstr>
      <vt:lpstr>나눔바른고딕</vt:lpstr>
      <vt:lpstr>나눔스퀘어 Bold</vt:lpstr>
      <vt:lpstr>HY엽서M</vt:lpstr>
      <vt:lpstr>HY견고딕</vt:lpstr>
      <vt:lpstr>HY헤드라인M</vt:lpstr>
      <vt:lpstr>210 나무고딕 B</vt:lpstr>
      <vt:lpstr>Cambria</vt:lpstr>
      <vt:lpstr>나눔스퀘어라운드 ExtraBold</vt:lpstr>
      <vt:lpstr>나눔고딕 ExtraBold</vt:lpstr>
      <vt:lpstr>나눔고딕</vt:lpstr>
      <vt:lpstr>Arial</vt:lpstr>
      <vt:lpstr>Arial Unicode MS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admin</cp:lastModifiedBy>
  <cp:revision>36</cp:revision>
  <dcterms:created xsi:type="dcterms:W3CDTF">2018-05-02T09:12:30Z</dcterms:created>
  <dcterms:modified xsi:type="dcterms:W3CDTF">2020-08-06T06:46:09Z</dcterms:modified>
</cp:coreProperties>
</file>

<file path=docProps/thumbnail.jpeg>
</file>